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86" r:id="rId4"/>
    <p:sldId id="287" r:id="rId5"/>
    <p:sldId id="288" r:id="rId6"/>
    <p:sldId id="285" r:id="rId7"/>
    <p:sldId id="284" r:id="rId8"/>
    <p:sldId id="289" r:id="rId9"/>
    <p:sldId id="283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  <p:sldId id="290" r:id="rId34"/>
    <p:sldId id="291" r:id="rId35"/>
    <p:sldId id="292" r:id="rId36"/>
    <p:sldId id="270" r:id="rId37"/>
    <p:sldId id="294" r:id="rId38"/>
    <p:sldId id="293" r:id="rId39"/>
    <p:sldId id="271" r:id="rId40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F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30" d="100"/>
          <a:sy n="130" d="100"/>
        </p:scale>
        <p:origin x="-390" y="-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14.12.2023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520190"/>
            <a:ext cx="9144000" cy="3907427"/>
          </a:xfrm>
        </p:spPr>
        <p:txBody>
          <a:bodyPr>
            <a:normAutofit fontScale="90000"/>
          </a:bodyPr>
          <a:lstStyle/>
          <a:p>
            <a:r>
              <a:rPr lang="nb-NO" dirty="0"/>
              <a:t>Skisser/bilder brukt i FKB-Vegnett produktspesifikasjon og registreringsinstruks</a:t>
            </a:r>
            <a:br>
              <a:rPr lang="nb-NO" dirty="0"/>
            </a:br>
            <a:br>
              <a:rPr lang="nb-NO" dirty="0"/>
            </a:br>
            <a:r>
              <a:rPr lang="nb-NO" dirty="0"/>
              <a:t>NÅ ELVEG 2.0!</a:t>
            </a:r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416" y="1666789"/>
            <a:ext cx="6573167" cy="458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210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123" y="1314155"/>
            <a:ext cx="2505425" cy="4229690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6896" y="1314155"/>
            <a:ext cx="2305372" cy="4210638"/>
          </a:xfrm>
          <a:prstGeom prst="rect">
            <a:avLst/>
          </a:prstGeom>
        </p:spPr>
      </p:pic>
      <p:pic>
        <p:nvPicPr>
          <p:cNvPr id="6" name="Bild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100" y="2675872"/>
            <a:ext cx="2457793" cy="3400900"/>
          </a:xfrm>
          <a:prstGeom prst="rect">
            <a:avLst/>
          </a:prstGeom>
        </p:spPr>
      </p:pic>
      <p:pic>
        <p:nvPicPr>
          <p:cNvPr id="7" name="Bild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7019" y="6076772"/>
            <a:ext cx="6677957" cy="47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55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1773282"/>
            <a:ext cx="6430272" cy="390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92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627" y="1998075"/>
            <a:ext cx="6058746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239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601" y="1690688"/>
            <a:ext cx="5534797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067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758" y="1689649"/>
            <a:ext cx="6506483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741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153" y="1951383"/>
            <a:ext cx="6401693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440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995" y="1907591"/>
            <a:ext cx="6516009" cy="38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1819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2285" y="2164778"/>
            <a:ext cx="6487430" cy="364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41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Registrering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897" y="884991"/>
            <a:ext cx="6449325" cy="59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81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Bruk av synbarhet for veglenker (synbarhet = 3)</a:t>
            </a:r>
            <a:endParaRPr lang="nb-NO" dirty="0"/>
          </a:p>
        </p:txBody>
      </p:sp>
      <p:pic>
        <p:nvPicPr>
          <p:cNvPr id="17" name="Bild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4441"/>
            <a:ext cx="6516612" cy="4598679"/>
          </a:xfrm>
          <a:prstGeom prst="rect">
            <a:avLst/>
          </a:prstGeom>
        </p:spPr>
      </p:pic>
      <p:sp>
        <p:nvSpPr>
          <p:cNvPr id="11" name="TekstSylinder 10"/>
          <p:cNvSpPr txBox="1"/>
          <p:nvPr/>
        </p:nvSpPr>
        <p:spPr>
          <a:xfrm>
            <a:off x="4723075" y="5192892"/>
            <a:ext cx="2435763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 og øvrig samferdsel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Veglenke,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FF0000"/>
                </a:solidFill>
              </a:rPr>
              <a:t>Veglenke, synbarhet = 3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4845257" y="5306244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4845257" y="5468259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4845258" y="5630214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ihåndsform 17"/>
          <p:cNvSpPr/>
          <p:nvPr/>
        </p:nvSpPr>
        <p:spPr>
          <a:xfrm>
            <a:off x="2450353" y="1320800"/>
            <a:ext cx="3657600" cy="2785146"/>
          </a:xfrm>
          <a:custGeom>
            <a:avLst/>
            <a:gdLst>
              <a:gd name="connsiteX0" fmla="*/ 0 w 3657600"/>
              <a:gd name="connsiteY0" fmla="*/ 2581835 h 2785146"/>
              <a:gd name="connsiteX1" fmla="*/ 137459 w 3657600"/>
              <a:gd name="connsiteY1" fmla="*/ 2677459 h 2785146"/>
              <a:gd name="connsiteX2" fmla="*/ 233082 w 3657600"/>
              <a:gd name="connsiteY2" fmla="*/ 2725271 h 2785146"/>
              <a:gd name="connsiteX3" fmla="*/ 328706 w 3657600"/>
              <a:gd name="connsiteY3" fmla="*/ 2749176 h 2785146"/>
              <a:gd name="connsiteX4" fmla="*/ 424329 w 3657600"/>
              <a:gd name="connsiteY4" fmla="*/ 2773082 h 2785146"/>
              <a:gd name="connsiteX5" fmla="*/ 585694 w 3657600"/>
              <a:gd name="connsiteY5" fmla="*/ 2785035 h 2785146"/>
              <a:gd name="connsiteX6" fmla="*/ 723153 w 3657600"/>
              <a:gd name="connsiteY6" fmla="*/ 2779059 h 2785146"/>
              <a:gd name="connsiteX7" fmla="*/ 806823 w 3657600"/>
              <a:gd name="connsiteY7" fmla="*/ 2779059 h 2785146"/>
              <a:gd name="connsiteX8" fmla="*/ 920376 w 3657600"/>
              <a:gd name="connsiteY8" fmla="*/ 2713318 h 2785146"/>
              <a:gd name="connsiteX9" fmla="*/ 1111623 w 3657600"/>
              <a:gd name="connsiteY9" fmla="*/ 2575859 h 2785146"/>
              <a:gd name="connsiteX10" fmla="*/ 1290918 w 3657600"/>
              <a:gd name="connsiteY10" fmla="*/ 2396565 h 2785146"/>
              <a:gd name="connsiteX11" fmla="*/ 1470212 w 3657600"/>
              <a:gd name="connsiteY11" fmla="*/ 2211294 h 2785146"/>
              <a:gd name="connsiteX12" fmla="*/ 1607671 w 3657600"/>
              <a:gd name="connsiteY12" fmla="*/ 2032000 h 2785146"/>
              <a:gd name="connsiteX13" fmla="*/ 1745129 w 3657600"/>
              <a:gd name="connsiteY13" fmla="*/ 1846729 h 2785146"/>
              <a:gd name="connsiteX14" fmla="*/ 1894541 w 3657600"/>
              <a:gd name="connsiteY14" fmla="*/ 1613647 h 2785146"/>
              <a:gd name="connsiteX15" fmla="*/ 1990165 w 3657600"/>
              <a:gd name="connsiteY15" fmla="*/ 1488141 h 2785146"/>
              <a:gd name="connsiteX16" fmla="*/ 2139576 w 3657600"/>
              <a:gd name="connsiteY16" fmla="*/ 1320800 h 2785146"/>
              <a:gd name="connsiteX17" fmla="*/ 2366682 w 3657600"/>
              <a:gd name="connsiteY17" fmla="*/ 1057835 h 2785146"/>
              <a:gd name="connsiteX18" fmla="*/ 2528047 w 3657600"/>
              <a:gd name="connsiteY18" fmla="*/ 890494 h 2785146"/>
              <a:gd name="connsiteX19" fmla="*/ 2755153 w 3657600"/>
              <a:gd name="connsiteY19" fmla="*/ 699247 h 2785146"/>
              <a:gd name="connsiteX20" fmla="*/ 2964329 w 3657600"/>
              <a:gd name="connsiteY20" fmla="*/ 508000 h 2785146"/>
              <a:gd name="connsiteX21" fmla="*/ 3179482 w 3657600"/>
              <a:gd name="connsiteY21" fmla="*/ 340659 h 2785146"/>
              <a:gd name="connsiteX22" fmla="*/ 3382682 w 3657600"/>
              <a:gd name="connsiteY22" fmla="*/ 173318 h 2785146"/>
              <a:gd name="connsiteX23" fmla="*/ 3657600 w 3657600"/>
              <a:gd name="connsiteY23" fmla="*/ 0 h 2785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657600" h="2785146">
                <a:moveTo>
                  <a:pt x="0" y="2581835"/>
                </a:moveTo>
                <a:cubicBezTo>
                  <a:pt x="49306" y="2617694"/>
                  <a:pt x="98612" y="2653553"/>
                  <a:pt x="137459" y="2677459"/>
                </a:cubicBezTo>
                <a:cubicBezTo>
                  <a:pt x="176306" y="2701365"/>
                  <a:pt x="201208" y="2713318"/>
                  <a:pt x="233082" y="2725271"/>
                </a:cubicBezTo>
                <a:cubicBezTo>
                  <a:pt x="264956" y="2737224"/>
                  <a:pt x="328706" y="2749176"/>
                  <a:pt x="328706" y="2749176"/>
                </a:cubicBezTo>
                <a:cubicBezTo>
                  <a:pt x="360580" y="2757144"/>
                  <a:pt x="381498" y="2767106"/>
                  <a:pt x="424329" y="2773082"/>
                </a:cubicBezTo>
                <a:cubicBezTo>
                  <a:pt x="467160" y="2779059"/>
                  <a:pt x="535890" y="2784039"/>
                  <a:pt x="585694" y="2785035"/>
                </a:cubicBezTo>
                <a:cubicBezTo>
                  <a:pt x="635498" y="2786031"/>
                  <a:pt x="686298" y="2780055"/>
                  <a:pt x="723153" y="2779059"/>
                </a:cubicBezTo>
                <a:cubicBezTo>
                  <a:pt x="760008" y="2778063"/>
                  <a:pt x="773953" y="2790016"/>
                  <a:pt x="806823" y="2779059"/>
                </a:cubicBezTo>
                <a:cubicBezTo>
                  <a:pt x="839694" y="2768102"/>
                  <a:pt x="869576" y="2747185"/>
                  <a:pt x="920376" y="2713318"/>
                </a:cubicBezTo>
                <a:cubicBezTo>
                  <a:pt x="971176" y="2679451"/>
                  <a:pt x="1049866" y="2628651"/>
                  <a:pt x="1111623" y="2575859"/>
                </a:cubicBezTo>
                <a:cubicBezTo>
                  <a:pt x="1173380" y="2523067"/>
                  <a:pt x="1231153" y="2457326"/>
                  <a:pt x="1290918" y="2396565"/>
                </a:cubicBezTo>
                <a:cubicBezTo>
                  <a:pt x="1350683" y="2335804"/>
                  <a:pt x="1417420" y="2272055"/>
                  <a:pt x="1470212" y="2211294"/>
                </a:cubicBezTo>
                <a:cubicBezTo>
                  <a:pt x="1523004" y="2150533"/>
                  <a:pt x="1561852" y="2092761"/>
                  <a:pt x="1607671" y="2032000"/>
                </a:cubicBezTo>
                <a:cubicBezTo>
                  <a:pt x="1653490" y="1971239"/>
                  <a:pt x="1697317" y="1916454"/>
                  <a:pt x="1745129" y="1846729"/>
                </a:cubicBezTo>
                <a:cubicBezTo>
                  <a:pt x="1792941" y="1777004"/>
                  <a:pt x="1853702" y="1673412"/>
                  <a:pt x="1894541" y="1613647"/>
                </a:cubicBezTo>
                <a:cubicBezTo>
                  <a:pt x="1935380" y="1553882"/>
                  <a:pt x="1949326" y="1536949"/>
                  <a:pt x="1990165" y="1488141"/>
                </a:cubicBezTo>
                <a:cubicBezTo>
                  <a:pt x="2031004" y="1439333"/>
                  <a:pt x="2076823" y="1392518"/>
                  <a:pt x="2139576" y="1320800"/>
                </a:cubicBezTo>
                <a:cubicBezTo>
                  <a:pt x="2202329" y="1249082"/>
                  <a:pt x="2301937" y="1129553"/>
                  <a:pt x="2366682" y="1057835"/>
                </a:cubicBezTo>
                <a:cubicBezTo>
                  <a:pt x="2431427" y="986117"/>
                  <a:pt x="2463302" y="950259"/>
                  <a:pt x="2528047" y="890494"/>
                </a:cubicBezTo>
                <a:cubicBezTo>
                  <a:pt x="2592792" y="830729"/>
                  <a:pt x="2682439" y="762996"/>
                  <a:pt x="2755153" y="699247"/>
                </a:cubicBezTo>
                <a:cubicBezTo>
                  <a:pt x="2827867" y="635498"/>
                  <a:pt x="2893608" y="567765"/>
                  <a:pt x="2964329" y="508000"/>
                </a:cubicBezTo>
                <a:cubicBezTo>
                  <a:pt x="3035050" y="448235"/>
                  <a:pt x="3109757" y="396439"/>
                  <a:pt x="3179482" y="340659"/>
                </a:cubicBezTo>
                <a:cubicBezTo>
                  <a:pt x="3249208" y="284879"/>
                  <a:pt x="3302996" y="230094"/>
                  <a:pt x="3382682" y="173318"/>
                </a:cubicBezTo>
                <a:cubicBezTo>
                  <a:pt x="3462368" y="116542"/>
                  <a:pt x="3559984" y="58271"/>
                  <a:pt x="3657600" y="0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16002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</a:t>
            </a:r>
            <a:r>
              <a:rPr lang="nb-NO" dirty="0" err="1"/>
              <a:t>kanalisertVeg</a:t>
            </a:r>
            <a:r>
              <a:rPr lang="nb-NO" dirty="0"/>
              <a:t>) </a:t>
            </a:r>
            <a:r>
              <a:rPr lang="nb-NO" dirty="0">
                <a:solidFill>
                  <a:srgbClr val="FF0000"/>
                </a:solidFill>
              </a:rPr>
              <a:t>til vedlegg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50511C90-359B-4A38-810D-176248B30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9980"/>
            <a:ext cx="5392691" cy="5042895"/>
          </a:xfrm>
          <a:prstGeom prst="rect">
            <a:avLst/>
          </a:prstGeom>
        </p:spPr>
      </p:pic>
      <p:sp>
        <p:nvSpPr>
          <p:cNvPr id="5" name="Frihåndsform: figur 4">
            <a:extLst>
              <a:ext uri="{FF2B5EF4-FFF2-40B4-BE49-F238E27FC236}">
                <a16:creationId xmlns:a16="http://schemas.microsoft.com/office/drawing/2014/main" id="{535891E7-B3A1-492C-ADA2-A18C175A28FD}"/>
              </a:ext>
            </a:extLst>
          </p:cNvPr>
          <p:cNvSpPr/>
          <p:nvPr/>
        </p:nvSpPr>
        <p:spPr>
          <a:xfrm>
            <a:off x="2055906" y="2587812"/>
            <a:ext cx="1828800" cy="802773"/>
          </a:xfrm>
          <a:custGeom>
            <a:avLst/>
            <a:gdLst>
              <a:gd name="connsiteX0" fmla="*/ 0 w 1828800"/>
              <a:gd name="connsiteY0" fmla="*/ 621553 h 802773"/>
              <a:gd name="connsiteX1" fmla="*/ 203200 w 1828800"/>
              <a:gd name="connsiteY1" fmla="*/ 699247 h 802773"/>
              <a:gd name="connsiteX2" fmla="*/ 436282 w 1828800"/>
              <a:gd name="connsiteY2" fmla="*/ 764988 h 802773"/>
              <a:gd name="connsiteX3" fmla="*/ 585694 w 1828800"/>
              <a:gd name="connsiteY3" fmla="*/ 788894 h 802773"/>
              <a:gd name="connsiteX4" fmla="*/ 729129 w 1828800"/>
              <a:gd name="connsiteY4" fmla="*/ 800847 h 802773"/>
              <a:gd name="connsiteX5" fmla="*/ 872565 w 1828800"/>
              <a:gd name="connsiteY5" fmla="*/ 800847 h 802773"/>
              <a:gd name="connsiteX6" fmla="*/ 980141 w 1828800"/>
              <a:gd name="connsiteY6" fmla="*/ 794870 h 802773"/>
              <a:gd name="connsiteX7" fmla="*/ 1165412 w 1828800"/>
              <a:gd name="connsiteY7" fmla="*/ 717176 h 802773"/>
              <a:gd name="connsiteX8" fmla="*/ 1374588 w 1828800"/>
              <a:gd name="connsiteY8" fmla="*/ 609600 h 802773"/>
              <a:gd name="connsiteX9" fmla="*/ 1524000 w 1828800"/>
              <a:gd name="connsiteY9" fmla="*/ 490070 h 802773"/>
              <a:gd name="connsiteX10" fmla="*/ 1649506 w 1828800"/>
              <a:gd name="connsiteY10" fmla="*/ 352612 h 802773"/>
              <a:gd name="connsiteX11" fmla="*/ 1733176 w 1828800"/>
              <a:gd name="connsiteY11" fmla="*/ 221129 h 802773"/>
              <a:gd name="connsiteX12" fmla="*/ 1828800 w 1828800"/>
              <a:gd name="connsiteY12" fmla="*/ 0 h 802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28800" h="802773">
                <a:moveTo>
                  <a:pt x="0" y="621553"/>
                </a:moveTo>
                <a:cubicBezTo>
                  <a:pt x="65243" y="648447"/>
                  <a:pt x="130486" y="675341"/>
                  <a:pt x="203200" y="699247"/>
                </a:cubicBezTo>
                <a:cubicBezTo>
                  <a:pt x="275914" y="723153"/>
                  <a:pt x="372533" y="750047"/>
                  <a:pt x="436282" y="764988"/>
                </a:cubicBezTo>
                <a:cubicBezTo>
                  <a:pt x="500031" y="779929"/>
                  <a:pt x="536886" y="782918"/>
                  <a:pt x="585694" y="788894"/>
                </a:cubicBezTo>
                <a:cubicBezTo>
                  <a:pt x="634502" y="794870"/>
                  <a:pt x="681317" y="798855"/>
                  <a:pt x="729129" y="800847"/>
                </a:cubicBezTo>
                <a:cubicBezTo>
                  <a:pt x="776941" y="802839"/>
                  <a:pt x="830730" y="801843"/>
                  <a:pt x="872565" y="800847"/>
                </a:cubicBezTo>
                <a:cubicBezTo>
                  <a:pt x="914400" y="799851"/>
                  <a:pt x="931333" y="808815"/>
                  <a:pt x="980141" y="794870"/>
                </a:cubicBezTo>
                <a:cubicBezTo>
                  <a:pt x="1028949" y="780925"/>
                  <a:pt x="1099671" y="748054"/>
                  <a:pt x="1165412" y="717176"/>
                </a:cubicBezTo>
                <a:cubicBezTo>
                  <a:pt x="1231153" y="686298"/>
                  <a:pt x="1314823" y="647451"/>
                  <a:pt x="1374588" y="609600"/>
                </a:cubicBezTo>
                <a:cubicBezTo>
                  <a:pt x="1434353" y="571749"/>
                  <a:pt x="1478180" y="532901"/>
                  <a:pt x="1524000" y="490070"/>
                </a:cubicBezTo>
                <a:cubicBezTo>
                  <a:pt x="1569820" y="447239"/>
                  <a:pt x="1614643" y="397435"/>
                  <a:pt x="1649506" y="352612"/>
                </a:cubicBezTo>
                <a:cubicBezTo>
                  <a:pt x="1684369" y="307788"/>
                  <a:pt x="1703294" y="279898"/>
                  <a:pt x="1733176" y="221129"/>
                </a:cubicBezTo>
                <a:cubicBezTo>
                  <a:pt x="1763058" y="162360"/>
                  <a:pt x="1795929" y="81180"/>
                  <a:pt x="182880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id="{B636B01C-7FB5-4394-A218-963FB6F84BC8}"/>
              </a:ext>
            </a:extLst>
          </p:cNvPr>
          <p:cNvSpPr txBox="1"/>
          <p:nvPr/>
        </p:nvSpPr>
        <p:spPr>
          <a:xfrm>
            <a:off x="6776884" y="2190135"/>
            <a:ext cx="41295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Under vises et eksempel på registrering av et svingefelt (høyresvingefelt – markert med rødt i figuren). Svingefelt skal registreres med </a:t>
            </a:r>
            <a:r>
              <a:rPr lang="nb-NO" dirty="0" err="1"/>
              <a:t>typeveg</a:t>
            </a:r>
            <a:r>
              <a:rPr lang="nb-NO" dirty="0"/>
              <a:t> kanalisert veg. Ellers gjelder teksten fra figur 2 i produktspesifikasjonen for Elveg: "I de aller fleste tilfeller vil topologien i slike kryss være etablert og skal da ikke endres ved fotogrammetrisk registrering. Fotogrammetrisk registrering vil i hovedsak gå ut på forbedring av geometri der kriteriene for dette er til stede".</a:t>
            </a:r>
          </a:p>
        </p:txBody>
      </p:sp>
    </p:spTree>
    <p:extLst>
      <p:ext uri="{BB962C8B-B14F-4D97-AF65-F5344CB8AC3E}">
        <p14:creationId xmlns:p14="http://schemas.microsoft.com/office/powerpoint/2010/main" val="420235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</a:t>
            </a:r>
            <a:r>
              <a:rPr lang="nb-NO" dirty="0" err="1"/>
              <a:t>enkelBilveg</a:t>
            </a:r>
            <a:r>
              <a:rPr lang="nb-NO" dirty="0"/>
              <a:t>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72216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(rampe)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25735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(rundkjøring)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48055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(bilferje)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12535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(passasjerferje)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906599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</a:t>
            </a:r>
            <a:r>
              <a:rPr lang="nb-NO" dirty="0" err="1"/>
              <a:t>gangOgSykkelveg</a:t>
            </a:r>
            <a:r>
              <a:rPr lang="nb-NO" dirty="0"/>
              <a:t>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014813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(sykkelveg)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071014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(gangveg) </a:t>
            </a:r>
            <a:r>
              <a:rPr lang="nb-NO" dirty="0">
                <a:solidFill>
                  <a:srgbClr val="FF0000"/>
                </a:solidFill>
              </a:rPr>
              <a:t>til vedlegg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26901EDA-6689-4EA4-911B-92E2BBD56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75" y="1591088"/>
            <a:ext cx="6030167" cy="5115639"/>
          </a:xfrm>
          <a:prstGeom prst="rect">
            <a:avLst/>
          </a:prstGeom>
        </p:spPr>
      </p:pic>
      <p:sp>
        <p:nvSpPr>
          <p:cNvPr id="3" name="Frihåndsform: figur 2">
            <a:extLst>
              <a:ext uri="{FF2B5EF4-FFF2-40B4-BE49-F238E27FC236}">
                <a16:creationId xmlns:a16="http://schemas.microsoft.com/office/drawing/2014/main" id="{88C76352-EA97-4AD8-8D4E-FED7446F08FD}"/>
              </a:ext>
            </a:extLst>
          </p:cNvPr>
          <p:cNvSpPr/>
          <p:nvPr/>
        </p:nvSpPr>
        <p:spPr>
          <a:xfrm>
            <a:off x="3187700" y="4356100"/>
            <a:ext cx="1009650" cy="1631950"/>
          </a:xfrm>
          <a:custGeom>
            <a:avLst/>
            <a:gdLst>
              <a:gd name="connsiteX0" fmla="*/ 0 w 1009650"/>
              <a:gd name="connsiteY0" fmla="*/ 0 h 1631950"/>
              <a:gd name="connsiteX1" fmla="*/ 25400 w 1009650"/>
              <a:gd name="connsiteY1" fmla="*/ 298450 h 1631950"/>
              <a:gd name="connsiteX2" fmla="*/ 88900 w 1009650"/>
              <a:gd name="connsiteY2" fmla="*/ 552450 h 1631950"/>
              <a:gd name="connsiteX3" fmla="*/ 133350 w 1009650"/>
              <a:gd name="connsiteY3" fmla="*/ 774700 h 1631950"/>
              <a:gd name="connsiteX4" fmla="*/ 177800 w 1009650"/>
              <a:gd name="connsiteY4" fmla="*/ 869950 h 1631950"/>
              <a:gd name="connsiteX5" fmla="*/ 298450 w 1009650"/>
              <a:gd name="connsiteY5" fmla="*/ 984250 h 1631950"/>
              <a:gd name="connsiteX6" fmla="*/ 495300 w 1009650"/>
              <a:gd name="connsiteY6" fmla="*/ 1073150 h 1631950"/>
              <a:gd name="connsiteX7" fmla="*/ 781050 w 1009650"/>
              <a:gd name="connsiteY7" fmla="*/ 1219200 h 1631950"/>
              <a:gd name="connsiteX8" fmla="*/ 895350 w 1009650"/>
              <a:gd name="connsiteY8" fmla="*/ 1352550 h 1631950"/>
              <a:gd name="connsiteX9" fmla="*/ 965200 w 1009650"/>
              <a:gd name="connsiteY9" fmla="*/ 1435100 h 1631950"/>
              <a:gd name="connsiteX10" fmla="*/ 1009650 w 1009650"/>
              <a:gd name="connsiteY10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9650" h="1631950">
                <a:moveTo>
                  <a:pt x="0" y="0"/>
                </a:moveTo>
                <a:cubicBezTo>
                  <a:pt x="5291" y="103187"/>
                  <a:pt x="10583" y="206375"/>
                  <a:pt x="25400" y="298450"/>
                </a:cubicBezTo>
                <a:cubicBezTo>
                  <a:pt x="40217" y="390525"/>
                  <a:pt x="70908" y="473075"/>
                  <a:pt x="88900" y="552450"/>
                </a:cubicBezTo>
                <a:cubicBezTo>
                  <a:pt x="106892" y="631825"/>
                  <a:pt x="118533" y="721783"/>
                  <a:pt x="133350" y="774700"/>
                </a:cubicBezTo>
                <a:cubicBezTo>
                  <a:pt x="148167" y="827617"/>
                  <a:pt x="150283" y="835025"/>
                  <a:pt x="177800" y="869950"/>
                </a:cubicBezTo>
                <a:cubicBezTo>
                  <a:pt x="205317" y="904875"/>
                  <a:pt x="245533" y="950383"/>
                  <a:pt x="298450" y="984250"/>
                </a:cubicBezTo>
                <a:cubicBezTo>
                  <a:pt x="351367" y="1018117"/>
                  <a:pt x="414867" y="1033992"/>
                  <a:pt x="495300" y="1073150"/>
                </a:cubicBezTo>
                <a:cubicBezTo>
                  <a:pt x="575733" y="1112308"/>
                  <a:pt x="714375" y="1172633"/>
                  <a:pt x="781050" y="1219200"/>
                </a:cubicBezTo>
                <a:cubicBezTo>
                  <a:pt x="847725" y="1265767"/>
                  <a:pt x="895350" y="1352550"/>
                  <a:pt x="895350" y="1352550"/>
                </a:cubicBezTo>
                <a:cubicBezTo>
                  <a:pt x="926042" y="1388533"/>
                  <a:pt x="946150" y="1388533"/>
                  <a:pt x="965200" y="1435100"/>
                </a:cubicBezTo>
                <a:cubicBezTo>
                  <a:pt x="984250" y="1481667"/>
                  <a:pt x="996950" y="1556808"/>
                  <a:pt x="1009650" y="163195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id="{C4260541-042D-41D6-86E5-79F965533FA1}"/>
              </a:ext>
            </a:extLst>
          </p:cNvPr>
          <p:cNvSpPr txBox="1"/>
          <p:nvPr/>
        </p:nvSpPr>
        <p:spPr>
          <a:xfrm>
            <a:off x="6776884" y="2190135"/>
            <a:ext cx="41295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Under vises et eksempel på registrering av en utydelig </a:t>
            </a:r>
            <a:r>
              <a:rPr lang="nb-NO" dirty="0" err="1"/>
              <a:t>typeveg</a:t>
            </a:r>
            <a:r>
              <a:rPr lang="nb-NO" dirty="0"/>
              <a:t> mellom fortau (fra sør) og gangfelt (til venstre) – markert med rødt i figuren).</a:t>
            </a:r>
          </a:p>
          <a:p>
            <a:r>
              <a:rPr lang="nb-NO" dirty="0"/>
              <a:t>Disse typevegene er meget vanskelige å skille på ved registrering, derfor skal </a:t>
            </a:r>
            <a:r>
              <a:rPr lang="nb-NO" dirty="0" err="1"/>
              <a:t>typeveg</a:t>
            </a:r>
            <a:r>
              <a:rPr lang="nb-NO" dirty="0"/>
              <a:t> kodes som gangveg ved fotogrammetrisk nyregistrering og ev. justeres administrativt.</a:t>
            </a:r>
          </a:p>
        </p:txBody>
      </p:sp>
    </p:spTree>
    <p:extLst>
      <p:ext uri="{BB962C8B-B14F-4D97-AF65-F5344CB8AC3E}">
        <p14:creationId xmlns:p14="http://schemas.microsoft.com/office/powerpoint/2010/main" val="15703268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(gatetun)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34011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Bruk av synbarhet for veglenker (synbarhet = 2)</a:t>
            </a:r>
            <a:endParaRPr lang="nb-NO" dirty="0"/>
          </a:p>
        </p:txBody>
      </p:sp>
      <p:sp>
        <p:nvSpPr>
          <p:cNvPr id="11" name="TekstSylinder 10"/>
          <p:cNvSpPr txBox="1"/>
          <p:nvPr/>
        </p:nvSpPr>
        <p:spPr>
          <a:xfrm>
            <a:off x="8918037" y="5610904"/>
            <a:ext cx="2435763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 og øvrig samferdsel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Veglenke,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FF0000"/>
                </a:solidFill>
              </a:rPr>
              <a:t>Veglenke, synbarhet = 3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9040219" y="5724256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9040219" y="5886271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9040220" y="6048226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40" y="1342144"/>
            <a:ext cx="5868219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6044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(gågate)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847120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(gangfelt) </a:t>
            </a:r>
            <a:r>
              <a:rPr lang="nb-NO" dirty="0">
                <a:solidFill>
                  <a:srgbClr val="FF0000"/>
                </a:solidFill>
              </a:rPr>
              <a:t>til vedlegg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D4F62D9F-1D52-4D2E-A16E-0B8671B47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59" y="1545587"/>
            <a:ext cx="6139135" cy="4947288"/>
          </a:xfrm>
          <a:prstGeom prst="rect">
            <a:avLst/>
          </a:prstGeom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96108DDA-9F0B-4E96-AD49-C23B7B76578A}"/>
              </a:ext>
            </a:extLst>
          </p:cNvPr>
          <p:cNvSpPr txBox="1"/>
          <p:nvPr/>
        </p:nvSpPr>
        <p:spPr>
          <a:xfrm>
            <a:off x="7682576" y="2364306"/>
            <a:ext cx="412954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Under vises et eksempel på registrering av </a:t>
            </a:r>
            <a:r>
              <a:rPr lang="nb-NO" dirty="0" err="1"/>
              <a:t>veglenke</a:t>
            </a:r>
            <a:r>
              <a:rPr lang="nb-NO" dirty="0"/>
              <a:t> mellom to gangfelt (markert i rødt i figuren). Hvis lengde er under minstemål for registrering av veglenker (2m) registreres gangfeltet sammenhengende. Hvis lengde er over minstemål registreres </a:t>
            </a:r>
            <a:r>
              <a:rPr lang="nb-NO" dirty="0" err="1"/>
              <a:t>veglenken</a:t>
            </a:r>
            <a:r>
              <a:rPr lang="nb-NO" dirty="0"/>
              <a:t> mellom gangfeltene som gangveg fotogrammetrisk og justeres ev. administrativt.</a:t>
            </a:r>
          </a:p>
          <a:p>
            <a:r>
              <a:rPr lang="nb-NO" dirty="0"/>
              <a:t>Ved eksisterende </a:t>
            </a:r>
            <a:r>
              <a:rPr lang="nb-NO" dirty="0" err="1"/>
              <a:t>veglenke</a:t>
            </a:r>
            <a:r>
              <a:rPr lang="nb-NO" dirty="0"/>
              <a:t> (gang- og sykkelveg) over gangfelt kan </a:t>
            </a:r>
            <a:r>
              <a:rPr lang="nb-NO" dirty="0" err="1"/>
              <a:t>veglenke</a:t>
            </a:r>
            <a:r>
              <a:rPr lang="nb-NO" dirty="0"/>
              <a:t> splittes opp og gis ny </a:t>
            </a:r>
            <a:r>
              <a:rPr lang="nb-NO" dirty="0" err="1"/>
              <a:t>typeveg</a:t>
            </a:r>
            <a:r>
              <a:rPr lang="nb-NO" dirty="0"/>
              <a:t> og endret type E, hvis eksiterende </a:t>
            </a:r>
            <a:r>
              <a:rPr lang="nb-NO" dirty="0" err="1"/>
              <a:t>veglenke</a:t>
            </a:r>
            <a:r>
              <a:rPr lang="nb-NO" dirty="0"/>
              <a:t> oppfyller kravene for nøyaktighet.</a:t>
            </a:r>
          </a:p>
        </p:txBody>
      </p: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DB110B1A-455B-4622-B405-AAAF3A380789}"/>
              </a:ext>
            </a:extLst>
          </p:cNvPr>
          <p:cNvCxnSpPr>
            <a:cxnSpLocks/>
          </p:cNvCxnSpPr>
          <p:nvPr/>
        </p:nvCxnSpPr>
        <p:spPr>
          <a:xfrm flipV="1">
            <a:off x="3663210" y="3669030"/>
            <a:ext cx="43920" cy="19052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tt linje 15">
            <a:extLst>
              <a:ext uri="{FF2B5EF4-FFF2-40B4-BE49-F238E27FC236}">
                <a16:creationId xmlns:a16="http://schemas.microsoft.com/office/drawing/2014/main" id="{791C7AEE-6E69-48F6-B3A1-4A0E371F425B}"/>
              </a:ext>
            </a:extLst>
          </p:cNvPr>
          <p:cNvCxnSpPr>
            <a:cxnSpLocks/>
          </p:cNvCxnSpPr>
          <p:nvPr/>
        </p:nvCxnSpPr>
        <p:spPr>
          <a:xfrm flipV="1">
            <a:off x="4057650" y="3573780"/>
            <a:ext cx="53940" cy="20025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tt linje 18">
            <a:extLst>
              <a:ext uri="{FF2B5EF4-FFF2-40B4-BE49-F238E27FC236}">
                <a16:creationId xmlns:a16="http://schemas.microsoft.com/office/drawing/2014/main" id="{C39DE966-DEDF-4EA0-AFF2-DA8D627E0735}"/>
              </a:ext>
            </a:extLst>
          </p:cNvPr>
          <p:cNvCxnSpPr>
            <a:cxnSpLocks/>
          </p:cNvCxnSpPr>
          <p:nvPr/>
        </p:nvCxnSpPr>
        <p:spPr>
          <a:xfrm flipH="1" flipV="1">
            <a:off x="3707130" y="3669030"/>
            <a:ext cx="350520" cy="1050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71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(fortau)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01431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</a:t>
            </a:r>
            <a:r>
              <a:rPr lang="nb-NO" b="1" dirty="0">
                <a:solidFill>
                  <a:srgbClr val="FF0000"/>
                </a:solidFill>
              </a:rPr>
              <a:t>IKKE</a:t>
            </a:r>
            <a:r>
              <a:rPr lang="nb-NO" dirty="0"/>
              <a:t> fortau)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4DF7FBB8-C568-6F3C-F779-A379F3F7E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456" y="1562425"/>
            <a:ext cx="4903824" cy="39678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33947FAE-2D41-035E-3CB0-D432E80D8A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712"/>
          <a:stretch/>
        </p:blipFill>
        <p:spPr>
          <a:xfrm>
            <a:off x="5342280" y="1562425"/>
            <a:ext cx="5427320" cy="3968294"/>
          </a:xfrm>
          <a:prstGeom prst="rect">
            <a:avLst/>
          </a:prstGeom>
        </p:spPr>
      </p:pic>
      <p:sp>
        <p:nvSpPr>
          <p:cNvPr id="9" name="TekstSylinder 8">
            <a:extLst>
              <a:ext uri="{FF2B5EF4-FFF2-40B4-BE49-F238E27FC236}">
                <a16:creationId xmlns:a16="http://schemas.microsoft.com/office/drawing/2014/main" id="{137601C8-84AA-ECD5-8907-20002D6EFC1B}"/>
              </a:ext>
            </a:extLst>
          </p:cNvPr>
          <p:cNvSpPr txBox="1"/>
          <p:nvPr/>
        </p:nvSpPr>
        <p:spPr>
          <a:xfrm>
            <a:off x="838199" y="5914131"/>
            <a:ext cx="93124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dirty="0"/>
              <a:t>Eksempel på braketter, som IKKE skal registreres som fortau i Elveg. Her i forbindelse med tunell på Ring 3 i Oslo. Illustrasjon og bilde fra SVV. </a:t>
            </a:r>
          </a:p>
        </p:txBody>
      </p:sp>
    </p:spTree>
    <p:extLst>
      <p:ext uri="{BB962C8B-B14F-4D97-AF65-F5344CB8AC3E}">
        <p14:creationId xmlns:p14="http://schemas.microsoft.com/office/powerpoint/2010/main" val="3567256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9668"/>
          </a:xfrm>
        </p:spPr>
        <p:txBody>
          <a:bodyPr/>
          <a:lstStyle/>
          <a:p>
            <a:r>
              <a:rPr lang="nb-NO" dirty="0"/>
              <a:t>Veglenke – eksisterende konnekteringslenker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137601C8-84AA-ECD5-8907-20002D6EFC1B}"/>
              </a:ext>
            </a:extLst>
          </p:cNvPr>
          <p:cNvSpPr txBox="1"/>
          <p:nvPr/>
        </p:nvSpPr>
        <p:spPr>
          <a:xfrm>
            <a:off x="838200" y="1266631"/>
            <a:ext cx="93124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dirty="0"/>
              <a:t>I kryss vil man få en liten strekning med overlapp mellom vegene, der </a:t>
            </a:r>
            <a:r>
              <a:rPr lang="nb-NO" dirty="0" err="1"/>
              <a:t>veglenken</a:t>
            </a:r>
            <a:r>
              <a:rPr lang="nb-NO" dirty="0"/>
              <a:t> går over en annen veg sin flate. Her er det den veg som er «viktigst» som «eier» strekningen, og alle andre veger får konnektering fra den viktigste vegens </a:t>
            </a:r>
            <a:r>
              <a:rPr lang="nb-NO" dirty="0" err="1"/>
              <a:t>flatekant</a:t>
            </a:r>
            <a:r>
              <a:rPr lang="nb-NO" dirty="0"/>
              <a:t> og inn til kryssets sentrum. </a:t>
            </a:r>
          </a:p>
        </p:txBody>
      </p:sp>
    </p:spTree>
    <p:extLst>
      <p:ext uri="{BB962C8B-B14F-4D97-AF65-F5344CB8AC3E}">
        <p14:creationId xmlns:p14="http://schemas.microsoft.com/office/powerpoint/2010/main" val="40958638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9668"/>
          </a:xfrm>
        </p:spPr>
        <p:txBody>
          <a:bodyPr>
            <a:normAutofit fontScale="90000"/>
          </a:bodyPr>
          <a:lstStyle/>
          <a:p>
            <a:r>
              <a:rPr lang="nb-NO" dirty="0"/>
              <a:t>Veglenke – eksisterende konnekteringslenker (kopi)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2982ED58-4AEB-FA0E-7B30-1856C1B31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3" y="1224794"/>
            <a:ext cx="6827618" cy="442853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46631968-6AC0-F6A7-9029-12B820EF7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3813" y="1224794"/>
            <a:ext cx="4049987" cy="44285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8BE215A9-AC6F-980F-BA53-7258CF627C0F}"/>
              </a:ext>
            </a:extLst>
          </p:cNvPr>
          <p:cNvSpPr txBox="1"/>
          <p:nvPr/>
        </p:nvSpPr>
        <p:spPr>
          <a:xfrm>
            <a:off x="155073" y="5779390"/>
            <a:ext cx="10888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i="1" dirty="0"/>
              <a:t>To eksempler på eksisterende konnekteringslenker i Elveg. Til venstre vises konnekteringslenker over en rundkjøringsflate og til høyre en konnekteringslenke over et T-kryss. Disse skal i utgangspunktet ikke endre eller slettes fotogrammetrisk.</a:t>
            </a:r>
          </a:p>
        </p:txBody>
      </p:sp>
    </p:spTree>
    <p:extLst>
      <p:ext uri="{BB962C8B-B14F-4D97-AF65-F5344CB8AC3E}">
        <p14:creationId xmlns:p14="http://schemas.microsoft.com/office/powerpoint/2010/main" val="8295133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sp>
        <p:nvSpPr>
          <p:cNvPr id="3" name="TekstSylinder 2">
            <a:extLst>
              <a:ext uri="{FF2B5EF4-FFF2-40B4-BE49-F238E27FC236}">
                <a16:creationId xmlns:a16="http://schemas.microsoft.com/office/drawing/2014/main" id="{50309302-7EC3-EFFE-C2DF-829C65189F40}"/>
              </a:ext>
            </a:extLst>
          </p:cNvPr>
          <p:cNvSpPr txBox="1"/>
          <p:nvPr/>
        </p:nvSpPr>
        <p:spPr>
          <a:xfrm>
            <a:off x="1687016" y="1647928"/>
            <a:ext cx="2220188" cy="861774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rgbClr val="FF0000"/>
                </a:solidFill>
              </a:rPr>
              <a:t>Vegdekkekant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 VegAnnenAvgrensning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rgbClr val="7030A0"/>
                </a:solidFill>
              </a:rPr>
              <a:t>VegFiktivGrense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rgbClr val="00B0F0"/>
                </a:solidFill>
              </a:rPr>
              <a:t>OverkjørbartArealAvgrensning</a:t>
            </a:r>
          </a:p>
          <a:p>
            <a:r>
              <a:rPr lang="nb-NO" sz="1000" dirty="0">
                <a:solidFill>
                  <a:srgbClr val="00B0F0"/>
                </a:solidFill>
              </a:rPr>
              <a:t>                </a:t>
            </a:r>
            <a:r>
              <a:rPr lang="nb-NO" sz="1000" dirty="0">
                <a:solidFill>
                  <a:schemeClr val="bg1">
                    <a:lumMod val="50000"/>
                  </a:schemeClr>
                </a:solidFill>
              </a:rPr>
              <a:t>AnnetVegarealAvgrensning</a:t>
            </a:r>
          </a:p>
        </p:txBody>
      </p:sp>
      <p:cxnSp>
        <p:nvCxnSpPr>
          <p:cNvPr id="4" name="Rett linje 3">
            <a:extLst>
              <a:ext uri="{FF2B5EF4-FFF2-40B4-BE49-F238E27FC236}">
                <a16:creationId xmlns:a16="http://schemas.microsoft.com/office/drawing/2014/main" id="{EA276006-AFAF-AE9A-0815-A2C5DDBEC7A7}"/>
              </a:ext>
            </a:extLst>
          </p:cNvPr>
          <p:cNvCxnSpPr/>
          <p:nvPr/>
        </p:nvCxnSpPr>
        <p:spPr>
          <a:xfrm flipH="1">
            <a:off x="1758076" y="1776859"/>
            <a:ext cx="3866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tt linje 4">
            <a:extLst>
              <a:ext uri="{FF2B5EF4-FFF2-40B4-BE49-F238E27FC236}">
                <a16:creationId xmlns:a16="http://schemas.microsoft.com/office/drawing/2014/main" id="{0FDDAFF8-8642-BA66-9238-093D4611151F}"/>
              </a:ext>
            </a:extLst>
          </p:cNvPr>
          <p:cNvCxnSpPr/>
          <p:nvPr/>
        </p:nvCxnSpPr>
        <p:spPr>
          <a:xfrm>
            <a:off x="1767579" y="1928176"/>
            <a:ext cx="391510" cy="0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Rett linje 5">
            <a:extLst>
              <a:ext uri="{FF2B5EF4-FFF2-40B4-BE49-F238E27FC236}">
                <a16:creationId xmlns:a16="http://schemas.microsoft.com/office/drawing/2014/main" id="{DAE4E9C3-FB4B-64B4-B18A-29F0ED24C4B2}"/>
              </a:ext>
            </a:extLst>
          </p:cNvPr>
          <p:cNvCxnSpPr/>
          <p:nvPr/>
        </p:nvCxnSpPr>
        <p:spPr>
          <a:xfrm flipV="1">
            <a:off x="1767580" y="2241951"/>
            <a:ext cx="381985" cy="1"/>
          </a:xfrm>
          <a:prstGeom prst="line">
            <a:avLst/>
          </a:prstGeom>
          <a:ln w="15875">
            <a:solidFill>
              <a:srgbClr val="00B0F0"/>
            </a:solidFill>
            <a:prstDash val="lg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Rett linje 6">
            <a:extLst>
              <a:ext uri="{FF2B5EF4-FFF2-40B4-BE49-F238E27FC236}">
                <a16:creationId xmlns:a16="http://schemas.microsoft.com/office/drawing/2014/main" id="{39833BFE-4B04-F575-A0CD-E9A7CA9C1DAB}"/>
              </a:ext>
            </a:extLst>
          </p:cNvPr>
          <p:cNvCxnSpPr/>
          <p:nvPr/>
        </p:nvCxnSpPr>
        <p:spPr>
          <a:xfrm flipH="1">
            <a:off x="1767580" y="2087680"/>
            <a:ext cx="386609" cy="0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2B438B4-F630-549A-551B-89DD39C43C42}"/>
              </a:ext>
            </a:extLst>
          </p:cNvPr>
          <p:cNvCxnSpPr/>
          <p:nvPr/>
        </p:nvCxnSpPr>
        <p:spPr>
          <a:xfrm flipV="1">
            <a:off x="1758077" y="2397854"/>
            <a:ext cx="381985" cy="1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93D7E2D0-E50D-0E5F-ACDF-8B3D0C399565}"/>
              </a:ext>
            </a:extLst>
          </p:cNvPr>
          <p:cNvSpPr txBox="1"/>
          <p:nvPr/>
        </p:nvSpPr>
        <p:spPr>
          <a:xfrm>
            <a:off x="1687016" y="2942517"/>
            <a:ext cx="2220188" cy="861774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rgbClr val="92D050"/>
                </a:solidFill>
              </a:rPr>
              <a:t>Enkel bilveg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chemeClr val="tx2"/>
                </a:solidFill>
              </a:rPr>
              <a:t>Kanalisert veg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Rundkjøring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rgbClr val="FFC000"/>
                </a:solidFill>
              </a:rPr>
              <a:t>Enkel bilveg – eksisterende         konnekteringslenke JA fra NVDB</a:t>
            </a:r>
            <a:endParaRPr lang="nb-NO" sz="1000" dirty="0">
              <a:solidFill>
                <a:srgbClr val="00B0F0"/>
              </a:solidFill>
            </a:endParaRPr>
          </a:p>
        </p:txBody>
      </p:sp>
      <p:cxnSp>
        <p:nvCxnSpPr>
          <p:cNvPr id="11" name="Rett linje 10">
            <a:extLst>
              <a:ext uri="{FF2B5EF4-FFF2-40B4-BE49-F238E27FC236}">
                <a16:creationId xmlns:a16="http://schemas.microsoft.com/office/drawing/2014/main" id="{E7FC5CC1-6B81-6691-F6E7-A476E9D52D7C}"/>
              </a:ext>
            </a:extLst>
          </p:cNvPr>
          <p:cNvCxnSpPr/>
          <p:nvPr/>
        </p:nvCxnSpPr>
        <p:spPr>
          <a:xfrm flipH="1">
            <a:off x="1762067" y="3228056"/>
            <a:ext cx="377995" cy="3231"/>
          </a:xfrm>
          <a:prstGeom prst="line">
            <a:avLst/>
          </a:prstGeom>
          <a:ln w="9525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D9D00314-2E08-B96F-867D-C9AEF25185DE}"/>
              </a:ext>
            </a:extLst>
          </p:cNvPr>
          <p:cNvCxnSpPr/>
          <p:nvPr/>
        </p:nvCxnSpPr>
        <p:spPr>
          <a:xfrm flipH="1">
            <a:off x="1767580" y="3070646"/>
            <a:ext cx="377995" cy="3231"/>
          </a:xfrm>
          <a:prstGeom prst="line">
            <a:avLst/>
          </a:prstGeom>
          <a:ln w="9525">
            <a:solidFill>
              <a:srgbClr val="92D05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>
            <a:extLst>
              <a:ext uri="{FF2B5EF4-FFF2-40B4-BE49-F238E27FC236}">
                <a16:creationId xmlns:a16="http://schemas.microsoft.com/office/drawing/2014/main" id="{D2A07723-46E7-E704-8C8F-E07BAD2541A8}"/>
              </a:ext>
            </a:extLst>
          </p:cNvPr>
          <p:cNvCxnSpPr/>
          <p:nvPr/>
        </p:nvCxnSpPr>
        <p:spPr>
          <a:xfrm flipH="1">
            <a:off x="1758077" y="3381190"/>
            <a:ext cx="377995" cy="3231"/>
          </a:xfrm>
          <a:prstGeom prst="line">
            <a:avLst/>
          </a:prstGeom>
          <a:ln w="9525">
            <a:solidFill>
              <a:schemeClr val="tx2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Rett linje 14">
            <a:extLst>
              <a:ext uri="{FF2B5EF4-FFF2-40B4-BE49-F238E27FC236}">
                <a16:creationId xmlns:a16="http://schemas.microsoft.com/office/drawing/2014/main" id="{26069836-9FD4-4563-9A3D-06CD091B5F13}"/>
              </a:ext>
            </a:extLst>
          </p:cNvPr>
          <p:cNvCxnSpPr/>
          <p:nvPr/>
        </p:nvCxnSpPr>
        <p:spPr>
          <a:xfrm flipH="1">
            <a:off x="1758076" y="3537590"/>
            <a:ext cx="377995" cy="3231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Ellipse 23">
            <a:extLst>
              <a:ext uri="{FF2B5EF4-FFF2-40B4-BE49-F238E27FC236}">
                <a16:creationId xmlns:a16="http://schemas.microsoft.com/office/drawing/2014/main" id="{53BE9C29-B982-263F-9B40-3FC1D69A5410}"/>
              </a:ext>
            </a:extLst>
          </p:cNvPr>
          <p:cNvSpPr/>
          <p:nvPr/>
        </p:nvSpPr>
        <p:spPr>
          <a:xfrm>
            <a:off x="4883154" y="4070939"/>
            <a:ext cx="552861" cy="507969"/>
          </a:xfrm>
          <a:prstGeom prst="ellipse">
            <a:avLst/>
          </a:prstGeom>
          <a:solidFill>
            <a:schemeClr val="bg1"/>
          </a:solidFill>
          <a:ln w="15875">
            <a:solidFill>
              <a:srgbClr val="00B0F0">
                <a:alpha val="85000"/>
              </a:srgbClr>
            </a:solidFill>
            <a:prstDash val="lgDash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900" dirty="0">
              <a:solidFill>
                <a:schemeClr val="tx1"/>
              </a:solidFill>
              <a:latin typeface="Verdana"/>
            </a:endParaRPr>
          </a:p>
        </p:txBody>
      </p:sp>
      <p:cxnSp>
        <p:nvCxnSpPr>
          <p:cNvPr id="27" name="Rett linje 26">
            <a:extLst>
              <a:ext uri="{FF2B5EF4-FFF2-40B4-BE49-F238E27FC236}">
                <a16:creationId xmlns:a16="http://schemas.microsoft.com/office/drawing/2014/main" id="{1D9E6E62-CE3E-935B-6090-1B58471910FA}"/>
              </a:ext>
            </a:extLst>
          </p:cNvPr>
          <p:cNvCxnSpPr>
            <a:cxnSpLocks/>
          </p:cNvCxnSpPr>
          <p:nvPr/>
        </p:nvCxnSpPr>
        <p:spPr>
          <a:xfrm>
            <a:off x="4131954" y="1330569"/>
            <a:ext cx="0" cy="489727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Rett linje 32">
            <a:extLst>
              <a:ext uri="{FF2B5EF4-FFF2-40B4-BE49-F238E27FC236}">
                <a16:creationId xmlns:a16="http://schemas.microsoft.com/office/drawing/2014/main" id="{CB870E46-F040-72C1-4170-E7FE6C8153FF}"/>
              </a:ext>
            </a:extLst>
          </p:cNvPr>
          <p:cNvCxnSpPr/>
          <p:nvPr/>
        </p:nvCxnSpPr>
        <p:spPr>
          <a:xfrm>
            <a:off x="6190896" y="1330569"/>
            <a:ext cx="0" cy="73855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Rett linje 35">
            <a:extLst>
              <a:ext uri="{FF2B5EF4-FFF2-40B4-BE49-F238E27FC236}">
                <a16:creationId xmlns:a16="http://schemas.microsoft.com/office/drawing/2014/main" id="{EABDDA9A-82DC-C439-FE37-E4DC222AF7F4}"/>
              </a:ext>
            </a:extLst>
          </p:cNvPr>
          <p:cNvCxnSpPr/>
          <p:nvPr/>
        </p:nvCxnSpPr>
        <p:spPr>
          <a:xfrm flipH="1">
            <a:off x="6172770" y="2368080"/>
            <a:ext cx="18127" cy="131629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Rett linje 36">
            <a:extLst>
              <a:ext uri="{FF2B5EF4-FFF2-40B4-BE49-F238E27FC236}">
                <a16:creationId xmlns:a16="http://schemas.microsoft.com/office/drawing/2014/main" id="{6BA3276E-F026-5D0E-1EDE-41A89960179C}"/>
              </a:ext>
            </a:extLst>
          </p:cNvPr>
          <p:cNvCxnSpPr>
            <a:cxnSpLocks/>
          </p:cNvCxnSpPr>
          <p:nvPr/>
        </p:nvCxnSpPr>
        <p:spPr>
          <a:xfrm>
            <a:off x="6169218" y="3682862"/>
            <a:ext cx="94450" cy="23234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Rett linje 37">
            <a:extLst>
              <a:ext uri="{FF2B5EF4-FFF2-40B4-BE49-F238E27FC236}">
                <a16:creationId xmlns:a16="http://schemas.microsoft.com/office/drawing/2014/main" id="{3FC052AF-5A22-64A5-4DE0-6D671BF97A32}"/>
              </a:ext>
            </a:extLst>
          </p:cNvPr>
          <p:cNvCxnSpPr>
            <a:cxnSpLocks/>
          </p:cNvCxnSpPr>
          <p:nvPr/>
        </p:nvCxnSpPr>
        <p:spPr>
          <a:xfrm>
            <a:off x="6263668" y="3915209"/>
            <a:ext cx="168737" cy="1478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Rett linje 38">
            <a:extLst>
              <a:ext uri="{FF2B5EF4-FFF2-40B4-BE49-F238E27FC236}">
                <a16:creationId xmlns:a16="http://schemas.microsoft.com/office/drawing/2014/main" id="{0343C9B3-D908-A8BB-A798-AC8C1CE35CF7}"/>
              </a:ext>
            </a:extLst>
          </p:cNvPr>
          <p:cNvCxnSpPr>
            <a:cxnSpLocks/>
          </p:cNvCxnSpPr>
          <p:nvPr/>
        </p:nvCxnSpPr>
        <p:spPr>
          <a:xfrm flipH="1">
            <a:off x="6413282" y="4055818"/>
            <a:ext cx="1002149" cy="722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Rett linje 39">
            <a:extLst>
              <a:ext uri="{FF2B5EF4-FFF2-40B4-BE49-F238E27FC236}">
                <a16:creationId xmlns:a16="http://schemas.microsoft.com/office/drawing/2014/main" id="{41DE63D4-F612-AAD3-F9DD-F0D7B7133A8D}"/>
              </a:ext>
            </a:extLst>
          </p:cNvPr>
          <p:cNvCxnSpPr>
            <a:cxnSpLocks/>
          </p:cNvCxnSpPr>
          <p:nvPr/>
        </p:nvCxnSpPr>
        <p:spPr>
          <a:xfrm flipH="1">
            <a:off x="7940842" y="4053839"/>
            <a:ext cx="10105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Rett linje 41">
            <a:extLst>
              <a:ext uri="{FF2B5EF4-FFF2-40B4-BE49-F238E27FC236}">
                <a16:creationId xmlns:a16="http://schemas.microsoft.com/office/drawing/2014/main" id="{8A4775CE-1207-6B8F-35EC-1758A4357D61}"/>
              </a:ext>
            </a:extLst>
          </p:cNvPr>
          <p:cNvCxnSpPr>
            <a:cxnSpLocks/>
          </p:cNvCxnSpPr>
          <p:nvPr/>
        </p:nvCxnSpPr>
        <p:spPr>
          <a:xfrm flipH="1">
            <a:off x="6424885" y="4576802"/>
            <a:ext cx="2554588" cy="210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Rett linje 42">
            <a:extLst>
              <a:ext uri="{FF2B5EF4-FFF2-40B4-BE49-F238E27FC236}">
                <a16:creationId xmlns:a16="http://schemas.microsoft.com/office/drawing/2014/main" id="{D8631D05-5936-2749-6629-F18A509A0ED6}"/>
              </a:ext>
            </a:extLst>
          </p:cNvPr>
          <p:cNvCxnSpPr/>
          <p:nvPr/>
        </p:nvCxnSpPr>
        <p:spPr>
          <a:xfrm flipH="1">
            <a:off x="6214175" y="4578908"/>
            <a:ext cx="218230" cy="2259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Rett linje 43">
            <a:extLst>
              <a:ext uri="{FF2B5EF4-FFF2-40B4-BE49-F238E27FC236}">
                <a16:creationId xmlns:a16="http://schemas.microsoft.com/office/drawing/2014/main" id="{1A85B3B4-5BCF-4606-1AF9-67D1D1E47336}"/>
              </a:ext>
            </a:extLst>
          </p:cNvPr>
          <p:cNvCxnSpPr/>
          <p:nvPr/>
        </p:nvCxnSpPr>
        <p:spPr>
          <a:xfrm>
            <a:off x="6214175" y="4804893"/>
            <a:ext cx="0" cy="2583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Rett linje 44">
            <a:extLst>
              <a:ext uri="{FF2B5EF4-FFF2-40B4-BE49-F238E27FC236}">
                <a16:creationId xmlns:a16="http://schemas.microsoft.com/office/drawing/2014/main" id="{A3EE925E-A29A-7CB9-D138-0EBF3827517A}"/>
              </a:ext>
            </a:extLst>
          </p:cNvPr>
          <p:cNvCxnSpPr/>
          <p:nvPr/>
        </p:nvCxnSpPr>
        <p:spPr>
          <a:xfrm>
            <a:off x="6214176" y="5063195"/>
            <a:ext cx="202469" cy="2667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Rett linje 45">
            <a:extLst>
              <a:ext uri="{FF2B5EF4-FFF2-40B4-BE49-F238E27FC236}">
                <a16:creationId xmlns:a16="http://schemas.microsoft.com/office/drawing/2014/main" id="{C9B81BB6-9157-F2B5-2182-36F3EBA35C78}"/>
              </a:ext>
            </a:extLst>
          </p:cNvPr>
          <p:cNvCxnSpPr/>
          <p:nvPr/>
        </p:nvCxnSpPr>
        <p:spPr>
          <a:xfrm>
            <a:off x="6413282" y="5329327"/>
            <a:ext cx="3362" cy="52904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Rett linje 46">
            <a:extLst>
              <a:ext uri="{FF2B5EF4-FFF2-40B4-BE49-F238E27FC236}">
                <a16:creationId xmlns:a16="http://schemas.microsoft.com/office/drawing/2014/main" id="{C4936A15-914A-0420-6DB3-76E1903B0E9D}"/>
              </a:ext>
            </a:extLst>
          </p:cNvPr>
          <p:cNvCxnSpPr/>
          <p:nvPr/>
        </p:nvCxnSpPr>
        <p:spPr>
          <a:xfrm flipH="1">
            <a:off x="6181832" y="5858369"/>
            <a:ext cx="234812" cy="1846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Rett linje 47">
            <a:extLst>
              <a:ext uri="{FF2B5EF4-FFF2-40B4-BE49-F238E27FC236}">
                <a16:creationId xmlns:a16="http://schemas.microsoft.com/office/drawing/2014/main" id="{CEC02547-10D3-3DDE-4DB5-9A6851B70FAB}"/>
              </a:ext>
            </a:extLst>
          </p:cNvPr>
          <p:cNvCxnSpPr/>
          <p:nvPr/>
        </p:nvCxnSpPr>
        <p:spPr>
          <a:xfrm>
            <a:off x="6181831" y="6043036"/>
            <a:ext cx="0" cy="1718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Rett linje 48">
            <a:extLst>
              <a:ext uri="{FF2B5EF4-FFF2-40B4-BE49-F238E27FC236}">
                <a16:creationId xmlns:a16="http://schemas.microsoft.com/office/drawing/2014/main" id="{DE92A46F-BEAB-CD92-233B-3F1699E88CF9}"/>
              </a:ext>
            </a:extLst>
          </p:cNvPr>
          <p:cNvCxnSpPr/>
          <p:nvPr/>
        </p:nvCxnSpPr>
        <p:spPr>
          <a:xfrm>
            <a:off x="4883153" y="1343617"/>
            <a:ext cx="0" cy="19234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Rett linje 49">
            <a:extLst>
              <a:ext uri="{FF2B5EF4-FFF2-40B4-BE49-F238E27FC236}">
                <a16:creationId xmlns:a16="http://schemas.microsoft.com/office/drawing/2014/main" id="{F09E22A0-0261-6F11-B997-57A7111BA746}"/>
              </a:ext>
            </a:extLst>
          </p:cNvPr>
          <p:cNvCxnSpPr>
            <a:cxnSpLocks/>
          </p:cNvCxnSpPr>
          <p:nvPr/>
        </p:nvCxnSpPr>
        <p:spPr>
          <a:xfrm>
            <a:off x="5442367" y="1343617"/>
            <a:ext cx="420" cy="19199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Rett linje 50">
            <a:extLst>
              <a:ext uri="{FF2B5EF4-FFF2-40B4-BE49-F238E27FC236}">
                <a16:creationId xmlns:a16="http://schemas.microsoft.com/office/drawing/2014/main" id="{F817A851-A8BB-1736-724B-0F9C8502C2DE}"/>
              </a:ext>
            </a:extLst>
          </p:cNvPr>
          <p:cNvCxnSpPr>
            <a:cxnSpLocks/>
          </p:cNvCxnSpPr>
          <p:nvPr/>
        </p:nvCxnSpPr>
        <p:spPr>
          <a:xfrm>
            <a:off x="4872458" y="5409728"/>
            <a:ext cx="0" cy="8001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Rett linje 51">
            <a:extLst>
              <a:ext uri="{FF2B5EF4-FFF2-40B4-BE49-F238E27FC236}">
                <a16:creationId xmlns:a16="http://schemas.microsoft.com/office/drawing/2014/main" id="{E62D2D8B-3E53-C71C-ADDE-CDFF269E152A}"/>
              </a:ext>
            </a:extLst>
          </p:cNvPr>
          <p:cNvCxnSpPr>
            <a:cxnSpLocks/>
          </p:cNvCxnSpPr>
          <p:nvPr/>
        </p:nvCxnSpPr>
        <p:spPr>
          <a:xfrm>
            <a:off x="5436015" y="5430212"/>
            <a:ext cx="6772" cy="77230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Rett linje 52">
            <a:extLst>
              <a:ext uri="{FF2B5EF4-FFF2-40B4-BE49-F238E27FC236}">
                <a16:creationId xmlns:a16="http://schemas.microsoft.com/office/drawing/2014/main" id="{0A1C8CDF-D6CF-8B4F-BBD7-993D71D4FDDF}"/>
              </a:ext>
            </a:extLst>
          </p:cNvPr>
          <p:cNvCxnSpPr/>
          <p:nvPr/>
        </p:nvCxnSpPr>
        <p:spPr>
          <a:xfrm flipH="1">
            <a:off x="4950598" y="3371755"/>
            <a:ext cx="417971" cy="9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Rett linje 53">
            <a:extLst>
              <a:ext uri="{FF2B5EF4-FFF2-40B4-BE49-F238E27FC236}">
                <a16:creationId xmlns:a16="http://schemas.microsoft.com/office/drawing/2014/main" id="{A82010F3-49F3-FA3C-DE5D-892CC0634269}"/>
              </a:ext>
            </a:extLst>
          </p:cNvPr>
          <p:cNvCxnSpPr>
            <a:cxnSpLocks/>
          </p:cNvCxnSpPr>
          <p:nvPr/>
        </p:nvCxnSpPr>
        <p:spPr>
          <a:xfrm flipH="1" flipV="1">
            <a:off x="4949693" y="5314173"/>
            <a:ext cx="405358" cy="52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Rett linje 54">
            <a:extLst>
              <a:ext uri="{FF2B5EF4-FFF2-40B4-BE49-F238E27FC236}">
                <a16:creationId xmlns:a16="http://schemas.microsoft.com/office/drawing/2014/main" id="{7F4D5277-0477-053A-F657-E832DBA94BEA}"/>
              </a:ext>
            </a:extLst>
          </p:cNvPr>
          <p:cNvCxnSpPr/>
          <p:nvPr/>
        </p:nvCxnSpPr>
        <p:spPr>
          <a:xfrm>
            <a:off x="5351626" y="5314173"/>
            <a:ext cx="87316" cy="11603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Rett linje 55">
            <a:extLst>
              <a:ext uri="{FF2B5EF4-FFF2-40B4-BE49-F238E27FC236}">
                <a16:creationId xmlns:a16="http://schemas.microsoft.com/office/drawing/2014/main" id="{A5096609-9F69-DC29-489D-3065D9DB5A48}"/>
              </a:ext>
            </a:extLst>
          </p:cNvPr>
          <p:cNvCxnSpPr>
            <a:cxnSpLocks/>
          </p:cNvCxnSpPr>
          <p:nvPr/>
        </p:nvCxnSpPr>
        <p:spPr>
          <a:xfrm>
            <a:off x="4886611" y="3267485"/>
            <a:ext cx="72406" cy="10247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Rett linje 56">
            <a:extLst>
              <a:ext uri="{FF2B5EF4-FFF2-40B4-BE49-F238E27FC236}">
                <a16:creationId xmlns:a16="http://schemas.microsoft.com/office/drawing/2014/main" id="{52B8FA83-DB82-3CE7-5E39-3F276C7CAED9}"/>
              </a:ext>
            </a:extLst>
          </p:cNvPr>
          <p:cNvCxnSpPr>
            <a:cxnSpLocks/>
          </p:cNvCxnSpPr>
          <p:nvPr/>
        </p:nvCxnSpPr>
        <p:spPr>
          <a:xfrm flipH="1">
            <a:off x="5369238" y="3263550"/>
            <a:ext cx="73129" cy="1046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Rett linje 57">
            <a:extLst>
              <a:ext uri="{FF2B5EF4-FFF2-40B4-BE49-F238E27FC236}">
                <a16:creationId xmlns:a16="http://schemas.microsoft.com/office/drawing/2014/main" id="{F6CFEC6F-FC56-F7DB-C91D-BE55BB2F4F97}"/>
              </a:ext>
            </a:extLst>
          </p:cNvPr>
          <p:cNvCxnSpPr/>
          <p:nvPr/>
        </p:nvCxnSpPr>
        <p:spPr>
          <a:xfrm flipH="1">
            <a:off x="4867697" y="5314794"/>
            <a:ext cx="81996" cy="949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Ellipse 58">
            <a:extLst>
              <a:ext uri="{FF2B5EF4-FFF2-40B4-BE49-F238E27FC236}">
                <a16:creationId xmlns:a16="http://schemas.microsoft.com/office/drawing/2014/main" id="{DE7AAABB-7047-2033-9B63-C60B1EB0C3DB}"/>
              </a:ext>
            </a:extLst>
          </p:cNvPr>
          <p:cNvSpPr/>
          <p:nvPr/>
        </p:nvSpPr>
        <p:spPr>
          <a:xfrm>
            <a:off x="4755584" y="3926587"/>
            <a:ext cx="807627" cy="796393"/>
          </a:xfrm>
          <a:prstGeom prst="ellipse">
            <a:avLst/>
          </a:prstGeom>
          <a:noFill/>
          <a:ln w="127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dirty="0">
              <a:solidFill>
                <a:schemeClr val="tx1"/>
              </a:solidFill>
              <a:latin typeface="Verdana"/>
            </a:endParaRPr>
          </a:p>
        </p:txBody>
      </p:sp>
      <p:cxnSp>
        <p:nvCxnSpPr>
          <p:cNvPr id="67" name="Rett linje 66">
            <a:extLst>
              <a:ext uri="{FF2B5EF4-FFF2-40B4-BE49-F238E27FC236}">
                <a16:creationId xmlns:a16="http://schemas.microsoft.com/office/drawing/2014/main" id="{67FD1290-3929-7CCB-977C-F26A809967DF}"/>
              </a:ext>
            </a:extLst>
          </p:cNvPr>
          <p:cNvCxnSpPr/>
          <p:nvPr/>
        </p:nvCxnSpPr>
        <p:spPr>
          <a:xfrm>
            <a:off x="7415431" y="3578143"/>
            <a:ext cx="0" cy="475697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Rett linje 67">
            <a:extLst>
              <a:ext uri="{FF2B5EF4-FFF2-40B4-BE49-F238E27FC236}">
                <a16:creationId xmlns:a16="http://schemas.microsoft.com/office/drawing/2014/main" id="{6DCA339F-9C1E-DAF2-3C3B-DEE52793B79F}"/>
              </a:ext>
            </a:extLst>
          </p:cNvPr>
          <p:cNvCxnSpPr>
            <a:cxnSpLocks/>
          </p:cNvCxnSpPr>
          <p:nvPr/>
        </p:nvCxnSpPr>
        <p:spPr>
          <a:xfrm>
            <a:off x="7726712" y="3606134"/>
            <a:ext cx="214130" cy="456905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Rett linje 68">
            <a:extLst>
              <a:ext uri="{FF2B5EF4-FFF2-40B4-BE49-F238E27FC236}">
                <a16:creationId xmlns:a16="http://schemas.microsoft.com/office/drawing/2014/main" id="{AA241E58-360E-1649-501D-720A176B0732}"/>
              </a:ext>
            </a:extLst>
          </p:cNvPr>
          <p:cNvCxnSpPr/>
          <p:nvPr/>
        </p:nvCxnSpPr>
        <p:spPr>
          <a:xfrm flipV="1">
            <a:off x="7721841" y="3451564"/>
            <a:ext cx="61983" cy="154571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Rett linje 69">
            <a:extLst>
              <a:ext uri="{FF2B5EF4-FFF2-40B4-BE49-F238E27FC236}">
                <a16:creationId xmlns:a16="http://schemas.microsoft.com/office/drawing/2014/main" id="{6A6BACEA-598B-F58F-73F9-32119FF1D521}"/>
              </a:ext>
            </a:extLst>
          </p:cNvPr>
          <p:cNvCxnSpPr>
            <a:cxnSpLocks/>
          </p:cNvCxnSpPr>
          <p:nvPr/>
        </p:nvCxnSpPr>
        <p:spPr>
          <a:xfrm flipV="1">
            <a:off x="6191744" y="1711396"/>
            <a:ext cx="792088" cy="367419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Rett linje 70">
            <a:extLst>
              <a:ext uri="{FF2B5EF4-FFF2-40B4-BE49-F238E27FC236}">
                <a16:creationId xmlns:a16="http://schemas.microsoft.com/office/drawing/2014/main" id="{113ABEBC-7EFF-C7EB-B309-4B35D021DC8D}"/>
              </a:ext>
            </a:extLst>
          </p:cNvPr>
          <p:cNvCxnSpPr>
            <a:cxnSpLocks/>
          </p:cNvCxnSpPr>
          <p:nvPr/>
        </p:nvCxnSpPr>
        <p:spPr>
          <a:xfrm flipV="1">
            <a:off x="6190896" y="2014474"/>
            <a:ext cx="787562" cy="360577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Rett linje 79">
            <a:extLst>
              <a:ext uri="{FF2B5EF4-FFF2-40B4-BE49-F238E27FC236}">
                <a16:creationId xmlns:a16="http://schemas.microsoft.com/office/drawing/2014/main" id="{A3F064F2-4675-D3CC-049E-1E2A2D9AAEB2}"/>
              </a:ext>
            </a:extLst>
          </p:cNvPr>
          <p:cNvCxnSpPr>
            <a:cxnSpLocks/>
          </p:cNvCxnSpPr>
          <p:nvPr/>
        </p:nvCxnSpPr>
        <p:spPr>
          <a:xfrm>
            <a:off x="7415431" y="4055818"/>
            <a:ext cx="525411" cy="0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Rett linje 83">
            <a:extLst>
              <a:ext uri="{FF2B5EF4-FFF2-40B4-BE49-F238E27FC236}">
                <a16:creationId xmlns:a16="http://schemas.microsoft.com/office/drawing/2014/main" id="{AE3B9EA1-6DED-BCCD-4B41-C0F7640DDAB7}"/>
              </a:ext>
            </a:extLst>
          </p:cNvPr>
          <p:cNvCxnSpPr>
            <a:cxnSpLocks/>
          </p:cNvCxnSpPr>
          <p:nvPr/>
        </p:nvCxnSpPr>
        <p:spPr>
          <a:xfrm>
            <a:off x="6193395" y="2071844"/>
            <a:ext cx="0" cy="300357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Rett linje 88">
            <a:extLst>
              <a:ext uri="{FF2B5EF4-FFF2-40B4-BE49-F238E27FC236}">
                <a16:creationId xmlns:a16="http://schemas.microsoft.com/office/drawing/2014/main" id="{33D40D7E-90C2-DBDD-6B23-A58E9E01AEA7}"/>
              </a:ext>
            </a:extLst>
          </p:cNvPr>
          <p:cNvCxnSpPr>
            <a:cxnSpLocks/>
          </p:cNvCxnSpPr>
          <p:nvPr/>
        </p:nvCxnSpPr>
        <p:spPr>
          <a:xfrm>
            <a:off x="6424885" y="4063039"/>
            <a:ext cx="11132" cy="513763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Rett linje 89">
            <a:extLst>
              <a:ext uri="{FF2B5EF4-FFF2-40B4-BE49-F238E27FC236}">
                <a16:creationId xmlns:a16="http://schemas.microsoft.com/office/drawing/2014/main" id="{06FCA69F-BA01-A8B8-136C-392BA76D85F4}"/>
              </a:ext>
            </a:extLst>
          </p:cNvPr>
          <p:cNvCxnSpPr/>
          <p:nvPr/>
        </p:nvCxnSpPr>
        <p:spPr>
          <a:xfrm>
            <a:off x="5370217" y="3372799"/>
            <a:ext cx="799001" cy="310063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Rett linje 90">
            <a:extLst>
              <a:ext uri="{FF2B5EF4-FFF2-40B4-BE49-F238E27FC236}">
                <a16:creationId xmlns:a16="http://schemas.microsoft.com/office/drawing/2014/main" id="{61092D79-7096-6651-F726-60C16A89A203}"/>
              </a:ext>
            </a:extLst>
          </p:cNvPr>
          <p:cNvCxnSpPr/>
          <p:nvPr/>
        </p:nvCxnSpPr>
        <p:spPr>
          <a:xfrm flipV="1">
            <a:off x="4132386" y="3369962"/>
            <a:ext cx="826087" cy="231627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ktangel 91">
            <a:extLst>
              <a:ext uri="{FF2B5EF4-FFF2-40B4-BE49-F238E27FC236}">
                <a16:creationId xmlns:a16="http://schemas.microsoft.com/office/drawing/2014/main" id="{EBEB7B1F-3967-1D43-F3A0-0FA51A8F8910}"/>
              </a:ext>
            </a:extLst>
          </p:cNvPr>
          <p:cNvSpPr/>
          <p:nvPr/>
        </p:nvSpPr>
        <p:spPr>
          <a:xfrm>
            <a:off x="7071605" y="1349357"/>
            <a:ext cx="514350" cy="729458"/>
          </a:xfrm>
          <a:prstGeom prst="rect">
            <a:avLst/>
          </a:prstGeom>
          <a:solidFill>
            <a:schemeClr val="bg1">
              <a:lumMod val="75000"/>
            </a:schemeClr>
          </a:solidFill>
          <a:ln w="15875">
            <a:solidFill>
              <a:schemeClr val="tx1">
                <a:alpha val="52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dirty="0">
              <a:solidFill>
                <a:schemeClr val="tx1"/>
              </a:solidFill>
              <a:latin typeface="Verdana"/>
            </a:endParaRPr>
          </a:p>
        </p:txBody>
      </p:sp>
      <p:sp>
        <p:nvSpPr>
          <p:cNvPr id="93" name="Rektangel 92">
            <a:extLst>
              <a:ext uri="{FF2B5EF4-FFF2-40B4-BE49-F238E27FC236}">
                <a16:creationId xmlns:a16="http://schemas.microsoft.com/office/drawing/2014/main" id="{723AEB25-118F-4C4B-212F-939571E931D1}"/>
              </a:ext>
            </a:extLst>
          </p:cNvPr>
          <p:cNvSpPr/>
          <p:nvPr/>
        </p:nvSpPr>
        <p:spPr>
          <a:xfrm>
            <a:off x="6921776" y="2987788"/>
            <a:ext cx="514350" cy="495951"/>
          </a:xfrm>
          <a:prstGeom prst="rect">
            <a:avLst/>
          </a:prstGeom>
          <a:solidFill>
            <a:schemeClr val="bg1">
              <a:lumMod val="75000"/>
            </a:schemeClr>
          </a:solidFill>
          <a:ln w="15875">
            <a:solidFill>
              <a:schemeClr val="tx1">
                <a:alpha val="52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dirty="0">
              <a:solidFill>
                <a:schemeClr val="tx1"/>
              </a:solidFill>
              <a:latin typeface="Verdana"/>
            </a:endParaRPr>
          </a:p>
        </p:txBody>
      </p:sp>
      <p:cxnSp>
        <p:nvCxnSpPr>
          <p:cNvPr id="95" name="Rett linje 94">
            <a:extLst>
              <a:ext uri="{FF2B5EF4-FFF2-40B4-BE49-F238E27FC236}">
                <a16:creationId xmlns:a16="http://schemas.microsoft.com/office/drawing/2014/main" id="{7053D8C9-AF6E-DDE7-F5D4-9AE4C3A323BD}"/>
              </a:ext>
            </a:extLst>
          </p:cNvPr>
          <p:cNvCxnSpPr>
            <a:endCxn id="92" idx="2"/>
          </p:cNvCxnSpPr>
          <p:nvPr/>
        </p:nvCxnSpPr>
        <p:spPr>
          <a:xfrm flipH="1">
            <a:off x="7328780" y="1340209"/>
            <a:ext cx="1706" cy="73860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Rett linje 96">
            <a:extLst>
              <a:ext uri="{FF2B5EF4-FFF2-40B4-BE49-F238E27FC236}">
                <a16:creationId xmlns:a16="http://schemas.microsoft.com/office/drawing/2014/main" id="{26F803F8-7EBD-65DA-9643-2D918E198FBC}"/>
              </a:ext>
            </a:extLst>
          </p:cNvPr>
          <p:cNvCxnSpPr>
            <a:stCxn id="93" idx="1"/>
            <a:endCxn id="93" idx="3"/>
          </p:cNvCxnSpPr>
          <p:nvPr/>
        </p:nvCxnSpPr>
        <p:spPr>
          <a:xfrm>
            <a:off x="6921776" y="3235763"/>
            <a:ext cx="51435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Rett linje 105">
            <a:extLst>
              <a:ext uri="{FF2B5EF4-FFF2-40B4-BE49-F238E27FC236}">
                <a16:creationId xmlns:a16="http://schemas.microsoft.com/office/drawing/2014/main" id="{68D2D782-F12F-4895-2FE4-894433B6927A}"/>
              </a:ext>
            </a:extLst>
          </p:cNvPr>
          <p:cNvCxnSpPr/>
          <p:nvPr/>
        </p:nvCxnSpPr>
        <p:spPr>
          <a:xfrm>
            <a:off x="4522143" y="1339884"/>
            <a:ext cx="0" cy="1914192"/>
          </a:xfrm>
          <a:prstGeom prst="line">
            <a:avLst/>
          </a:prstGeom>
          <a:ln w="9525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Rett linje 108">
            <a:extLst>
              <a:ext uri="{FF2B5EF4-FFF2-40B4-BE49-F238E27FC236}">
                <a16:creationId xmlns:a16="http://schemas.microsoft.com/office/drawing/2014/main" id="{21B15448-17D5-CB95-819C-7641BFB2FA8C}"/>
              </a:ext>
            </a:extLst>
          </p:cNvPr>
          <p:cNvCxnSpPr>
            <a:cxnSpLocks/>
          </p:cNvCxnSpPr>
          <p:nvPr/>
        </p:nvCxnSpPr>
        <p:spPr>
          <a:xfrm flipH="1">
            <a:off x="6432405" y="4314758"/>
            <a:ext cx="2547068" cy="13173"/>
          </a:xfrm>
          <a:prstGeom prst="line">
            <a:avLst/>
          </a:prstGeom>
          <a:ln w="9525">
            <a:solidFill>
              <a:srgbClr val="92D05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Rett linje 110">
            <a:extLst>
              <a:ext uri="{FF2B5EF4-FFF2-40B4-BE49-F238E27FC236}">
                <a16:creationId xmlns:a16="http://schemas.microsoft.com/office/drawing/2014/main" id="{52049553-8410-E604-7D4A-932606263EA7}"/>
              </a:ext>
            </a:extLst>
          </p:cNvPr>
          <p:cNvCxnSpPr/>
          <p:nvPr/>
        </p:nvCxnSpPr>
        <p:spPr>
          <a:xfrm>
            <a:off x="5827105" y="1344420"/>
            <a:ext cx="0" cy="1914192"/>
          </a:xfrm>
          <a:prstGeom prst="line">
            <a:avLst/>
          </a:prstGeom>
          <a:ln w="9525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Rett linje 111">
            <a:extLst>
              <a:ext uri="{FF2B5EF4-FFF2-40B4-BE49-F238E27FC236}">
                <a16:creationId xmlns:a16="http://schemas.microsoft.com/office/drawing/2014/main" id="{22A69A64-7BDA-5BF3-154C-EE71FABB14C3}"/>
              </a:ext>
            </a:extLst>
          </p:cNvPr>
          <p:cNvCxnSpPr>
            <a:cxnSpLocks/>
          </p:cNvCxnSpPr>
          <p:nvPr/>
        </p:nvCxnSpPr>
        <p:spPr>
          <a:xfrm flipH="1">
            <a:off x="5673517" y="3263550"/>
            <a:ext cx="153588" cy="227239"/>
          </a:xfrm>
          <a:prstGeom prst="line">
            <a:avLst/>
          </a:prstGeom>
          <a:ln w="9525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Rett linje 112">
            <a:extLst>
              <a:ext uri="{FF2B5EF4-FFF2-40B4-BE49-F238E27FC236}">
                <a16:creationId xmlns:a16="http://schemas.microsoft.com/office/drawing/2014/main" id="{D694AABD-F65A-D87B-39A8-ACC599675E8C}"/>
              </a:ext>
            </a:extLst>
          </p:cNvPr>
          <p:cNvCxnSpPr>
            <a:cxnSpLocks/>
          </p:cNvCxnSpPr>
          <p:nvPr/>
        </p:nvCxnSpPr>
        <p:spPr>
          <a:xfrm>
            <a:off x="4522143" y="3258612"/>
            <a:ext cx="123998" cy="192952"/>
          </a:xfrm>
          <a:prstGeom prst="line">
            <a:avLst/>
          </a:prstGeom>
          <a:ln w="9525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Ellipse 113">
            <a:extLst>
              <a:ext uri="{FF2B5EF4-FFF2-40B4-BE49-F238E27FC236}">
                <a16:creationId xmlns:a16="http://schemas.microsoft.com/office/drawing/2014/main" id="{DD3F525F-CC1B-4EBF-6875-29ECE5F90661}"/>
              </a:ext>
            </a:extLst>
          </p:cNvPr>
          <p:cNvSpPr/>
          <p:nvPr/>
        </p:nvSpPr>
        <p:spPr>
          <a:xfrm>
            <a:off x="4442483" y="3610652"/>
            <a:ext cx="1440000" cy="1440000"/>
          </a:xfrm>
          <a:prstGeom prst="ellipse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dirty="0">
              <a:solidFill>
                <a:schemeClr val="tx1"/>
              </a:solidFill>
              <a:latin typeface="Verdana"/>
            </a:endParaRPr>
          </a:p>
        </p:txBody>
      </p:sp>
      <p:cxnSp>
        <p:nvCxnSpPr>
          <p:cNvPr id="115" name="Rett linje 114">
            <a:extLst>
              <a:ext uri="{FF2B5EF4-FFF2-40B4-BE49-F238E27FC236}">
                <a16:creationId xmlns:a16="http://schemas.microsoft.com/office/drawing/2014/main" id="{4923D812-7022-0020-7B52-DCD429CCE5DD}"/>
              </a:ext>
            </a:extLst>
          </p:cNvPr>
          <p:cNvCxnSpPr>
            <a:cxnSpLocks/>
          </p:cNvCxnSpPr>
          <p:nvPr/>
        </p:nvCxnSpPr>
        <p:spPr>
          <a:xfrm flipH="1">
            <a:off x="4505527" y="5203960"/>
            <a:ext cx="101778" cy="158301"/>
          </a:xfrm>
          <a:prstGeom prst="line">
            <a:avLst/>
          </a:prstGeom>
          <a:ln w="9525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Rett linje 115">
            <a:extLst>
              <a:ext uri="{FF2B5EF4-FFF2-40B4-BE49-F238E27FC236}">
                <a16:creationId xmlns:a16="http://schemas.microsoft.com/office/drawing/2014/main" id="{EDFEA9B1-7724-40AB-33B3-5F389DE5CAF5}"/>
              </a:ext>
            </a:extLst>
          </p:cNvPr>
          <p:cNvCxnSpPr>
            <a:cxnSpLocks/>
          </p:cNvCxnSpPr>
          <p:nvPr/>
        </p:nvCxnSpPr>
        <p:spPr>
          <a:xfrm>
            <a:off x="5673517" y="5119404"/>
            <a:ext cx="146295" cy="249450"/>
          </a:xfrm>
          <a:prstGeom prst="line">
            <a:avLst/>
          </a:prstGeom>
          <a:ln w="9525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Rett linje 116">
            <a:extLst>
              <a:ext uri="{FF2B5EF4-FFF2-40B4-BE49-F238E27FC236}">
                <a16:creationId xmlns:a16="http://schemas.microsoft.com/office/drawing/2014/main" id="{6EE3A74C-8AFA-7ECF-6F1C-8A246F2D70C3}"/>
              </a:ext>
            </a:extLst>
          </p:cNvPr>
          <p:cNvCxnSpPr/>
          <p:nvPr/>
        </p:nvCxnSpPr>
        <p:spPr>
          <a:xfrm>
            <a:off x="5819813" y="5368854"/>
            <a:ext cx="2567" cy="858987"/>
          </a:xfrm>
          <a:prstGeom prst="line">
            <a:avLst/>
          </a:prstGeom>
          <a:ln w="9525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Rett linje 117">
            <a:extLst>
              <a:ext uri="{FF2B5EF4-FFF2-40B4-BE49-F238E27FC236}">
                <a16:creationId xmlns:a16="http://schemas.microsoft.com/office/drawing/2014/main" id="{9732D403-52D5-683A-69D4-6A31F3C35E6E}"/>
              </a:ext>
            </a:extLst>
          </p:cNvPr>
          <p:cNvCxnSpPr/>
          <p:nvPr/>
        </p:nvCxnSpPr>
        <p:spPr>
          <a:xfrm>
            <a:off x="4505526" y="5362262"/>
            <a:ext cx="0" cy="866689"/>
          </a:xfrm>
          <a:prstGeom prst="line">
            <a:avLst/>
          </a:prstGeom>
          <a:ln w="9525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Rett linje 124">
            <a:extLst>
              <a:ext uri="{FF2B5EF4-FFF2-40B4-BE49-F238E27FC236}">
                <a16:creationId xmlns:a16="http://schemas.microsoft.com/office/drawing/2014/main" id="{5CD027D8-A4D8-DA76-7730-48221C875790}"/>
              </a:ext>
            </a:extLst>
          </p:cNvPr>
          <p:cNvCxnSpPr>
            <a:cxnSpLocks/>
          </p:cNvCxnSpPr>
          <p:nvPr/>
        </p:nvCxnSpPr>
        <p:spPr>
          <a:xfrm>
            <a:off x="4131954" y="5063195"/>
            <a:ext cx="826519" cy="250978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Rett linje 125">
            <a:extLst>
              <a:ext uri="{FF2B5EF4-FFF2-40B4-BE49-F238E27FC236}">
                <a16:creationId xmlns:a16="http://schemas.microsoft.com/office/drawing/2014/main" id="{98483518-437D-E1F5-A68A-06AF01C862F6}"/>
              </a:ext>
            </a:extLst>
          </p:cNvPr>
          <p:cNvCxnSpPr>
            <a:cxnSpLocks/>
          </p:cNvCxnSpPr>
          <p:nvPr/>
        </p:nvCxnSpPr>
        <p:spPr>
          <a:xfrm flipV="1">
            <a:off x="5351626" y="4809197"/>
            <a:ext cx="868814" cy="504976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Tittel 1">
            <a:extLst>
              <a:ext uri="{FF2B5EF4-FFF2-40B4-BE49-F238E27FC236}">
                <a16:creationId xmlns:a16="http://schemas.microsoft.com/office/drawing/2014/main" id="{C406F36B-1949-8041-501A-751919130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69" y="124690"/>
            <a:ext cx="10515600" cy="859668"/>
          </a:xfrm>
        </p:spPr>
        <p:txBody>
          <a:bodyPr/>
          <a:lstStyle/>
          <a:p>
            <a:r>
              <a:rPr lang="nb-NO" dirty="0"/>
              <a:t>Veglenke – eksisterende konnekteringslenker</a:t>
            </a:r>
          </a:p>
        </p:txBody>
      </p:sp>
      <p:cxnSp>
        <p:nvCxnSpPr>
          <p:cNvPr id="167" name="Rett linje 166">
            <a:extLst>
              <a:ext uri="{FF2B5EF4-FFF2-40B4-BE49-F238E27FC236}">
                <a16:creationId xmlns:a16="http://schemas.microsoft.com/office/drawing/2014/main" id="{37072037-1D57-208C-C475-0C687436A164}"/>
              </a:ext>
            </a:extLst>
          </p:cNvPr>
          <p:cNvCxnSpPr>
            <a:cxnSpLocks/>
          </p:cNvCxnSpPr>
          <p:nvPr/>
        </p:nvCxnSpPr>
        <p:spPr>
          <a:xfrm>
            <a:off x="5553336" y="4934044"/>
            <a:ext cx="113917" cy="202825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Rett linje 170">
            <a:extLst>
              <a:ext uri="{FF2B5EF4-FFF2-40B4-BE49-F238E27FC236}">
                <a16:creationId xmlns:a16="http://schemas.microsoft.com/office/drawing/2014/main" id="{B4E6B7CE-84CB-6542-22FD-D728B7526BD5}"/>
              </a:ext>
            </a:extLst>
          </p:cNvPr>
          <p:cNvCxnSpPr>
            <a:cxnSpLocks/>
          </p:cNvCxnSpPr>
          <p:nvPr/>
        </p:nvCxnSpPr>
        <p:spPr>
          <a:xfrm>
            <a:off x="4646141" y="3460987"/>
            <a:ext cx="162531" cy="241167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Rett linje 173">
            <a:extLst>
              <a:ext uri="{FF2B5EF4-FFF2-40B4-BE49-F238E27FC236}">
                <a16:creationId xmlns:a16="http://schemas.microsoft.com/office/drawing/2014/main" id="{76343DCC-EA74-EEE5-CC6B-EFEF0F509B64}"/>
              </a:ext>
            </a:extLst>
          </p:cNvPr>
          <p:cNvCxnSpPr>
            <a:cxnSpLocks/>
          </p:cNvCxnSpPr>
          <p:nvPr/>
        </p:nvCxnSpPr>
        <p:spPr>
          <a:xfrm flipH="1">
            <a:off x="5516499" y="3481899"/>
            <a:ext cx="150754" cy="220255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Rett linje 176">
            <a:extLst>
              <a:ext uri="{FF2B5EF4-FFF2-40B4-BE49-F238E27FC236}">
                <a16:creationId xmlns:a16="http://schemas.microsoft.com/office/drawing/2014/main" id="{D8148816-E032-32D9-B991-F590ABAF4026}"/>
              </a:ext>
            </a:extLst>
          </p:cNvPr>
          <p:cNvCxnSpPr>
            <a:cxnSpLocks/>
          </p:cNvCxnSpPr>
          <p:nvPr/>
        </p:nvCxnSpPr>
        <p:spPr>
          <a:xfrm flipH="1">
            <a:off x="4607305" y="4959688"/>
            <a:ext cx="197398" cy="253383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Rett linje 179">
            <a:extLst>
              <a:ext uri="{FF2B5EF4-FFF2-40B4-BE49-F238E27FC236}">
                <a16:creationId xmlns:a16="http://schemas.microsoft.com/office/drawing/2014/main" id="{F36A7FBD-70F9-5162-969E-B331E303B478}"/>
              </a:ext>
            </a:extLst>
          </p:cNvPr>
          <p:cNvCxnSpPr>
            <a:cxnSpLocks/>
            <a:stCxn id="114" idx="6"/>
          </p:cNvCxnSpPr>
          <p:nvPr/>
        </p:nvCxnSpPr>
        <p:spPr>
          <a:xfrm>
            <a:off x="5882483" y="4330652"/>
            <a:ext cx="549922" cy="0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0" name="TekstSylinder 189">
            <a:extLst>
              <a:ext uri="{FF2B5EF4-FFF2-40B4-BE49-F238E27FC236}">
                <a16:creationId xmlns:a16="http://schemas.microsoft.com/office/drawing/2014/main" id="{A8E921C4-3046-A917-182F-CB892119C875}"/>
              </a:ext>
            </a:extLst>
          </p:cNvPr>
          <p:cNvSpPr txBox="1"/>
          <p:nvPr/>
        </p:nvSpPr>
        <p:spPr>
          <a:xfrm>
            <a:off x="1623505" y="1429075"/>
            <a:ext cx="145607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000" b="1" dirty="0"/>
              <a:t>Objekttyper (FKB-Veg)</a:t>
            </a:r>
          </a:p>
        </p:txBody>
      </p:sp>
      <p:sp>
        <p:nvSpPr>
          <p:cNvPr id="191" name="TekstSylinder 190">
            <a:extLst>
              <a:ext uri="{FF2B5EF4-FFF2-40B4-BE49-F238E27FC236}">
                <a16:creationId xmlns:a16="http://schemas.microsoft.com/office/drawing/2014/main" id="{646A2923-8121-F0F7-3AFF-8DD2F9C2EA61}"/>
              </a:ext>
            </a:extLst>
          </p:cNvPr>
          <p:cNvSpPr txBox="1"/>
          <p:nvPr/>
        </p:nvSpPr>
        <p:spPr>
          <a:xfrm>
            <a:off x="1618183" y="2725576"/>
            <a:ext cx="228902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000" b="1" dirty="0"/>
              <a:t>Typeveg på objekttype Veglenke (Elveg)</a:t>
            </a:r>
          </a:p>
        </p:txBody>
      </p:sp>
    </p:spTree>
    <p:extLst>
      <p:ext uri="{BB962C8B-B14F-4D97-AF65-F5344CB8AC3E}">
        <p14:creationId xmlns:p14="http://schemas.microsoft.com/office/powerpoint/2010/main" val="25416934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Sylinder 2">
            <a:extLst>
              <a:ext uri="{FF2B5EF4-FFF2-40B4-BE49-F238E27FC236}">
                <a16:creationId xmlns:a16="http://schemas.microsoft.com/office/drawing/2014/main" id="{50309302-7EC3-EFFE-C2DF-829C65189F40}"/>
              </a:ext>
            </a:extLst>
          </p:cNvPr>
          <p:cNvSpPr txBox="1"/>
          <p:nvPr/>
        </p:nvSpPr>
        <p:spPr>
          <a:xfrm>
            <a:off x="3027473" y="1639768"/>
            <a:ext cx="2220188" cy="707886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rgbClr val="FF0000"/>
                </a:solidFill>
              </a:rPr>
              <a:t>Vegdekkekant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 VegAnnenAvgrensning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rgbClr val="7030A0"/>
                </a:solidFill>
              </a:rPr>
              <a:t>VegFiktivGrense</a:t>
            </a:r>
            <a:endParaRPr lang="nb-NO" sz="1000" u="sng" dirty="0">
              <a:solidFill>
                <a:srgbClr val="00B0F0"/>
              </a:solidFill>
            </a:endParaRPr>
          </a:p>
          <a:p>
            <a:r>
              <a:rPr lang="nb-NO" sz="1000" dirty="0">
                <a:solidFill>
                  <a:srgbClr val="00B0F0"/>
                </a:solidFill>
              </a:rPr>
              <a:t>                </a:t>
            </a:r>
            <a:r>
              <a:rPr lang="nb-NO" sz="1000" dirty="0">
                <a:solidFill>
                  <a:schemeClr val="bg1">
                    <a:lumMod val="50000"/>
                  </a:schemeClr>
                </a:solidFill>
              </a:rPr>
              <a:t>AnnetVegarealAvgrensning</a:t>
            </a:r>
          </a:p>
        </p:txBody>
      </p:sp>
      <p:cxnSp>
        <p:nvCxnSpPr>
          <p:cNvPr id="4" name="Rett linje 3">
            <a:extLst>
              <a:ext uri="{FF2B5EF4-FFF2-40B4-BE49-F238E27FC236}">
                <a16:creationId xmlns:a16="http://schemas.microsoft.com/office/drawing/2014/main" id="{EA276006-AFAF-AE9A-0815-A2C5DDBEC7A7}"/>
              </a:ext>
            </a:extLst>
          </p:cNvPr>
          <p:cNvCxnSpPr/>
          <p:nvPr/>
        </p:nvCxnSpPr>
        <p:spPr>
          <a:xfrm flipH="1">
            <a:off x="3098533" y="1768699"/>
            <a:ext cx="3866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tt linje 4">
            <a:extLst>
              <a:ext uri="{FF2B5EF4-FFF2-40B4-BE49-F238E27FC236}">
                <a16:creationId xmlns:a16="http://schemas.microsoft.com/office/drawing/2014/main" id="{0FDDAFF8-8642-BA66-9238-093D4611151F}"/>
              </a:ext>
            </a:extLst>
          </p:cNvPr>
          <p:cNvCxnSpPr/>
          <p:nvPr/>
        </p:nvCxnSpPr>
        <p:spPr>
          <a:xfrm>
            <a:off x="3108036" y="1920016"/>
            <a:ext cx="391510" cy="0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Rett linje 6">
            <a:extLst>
              <a:ext uri="{FF2B5EF4-FFF2-40B4-BE49-F238E27FC236}">
                <a16:creationId xmlns:a16="http://schemas.microsoft.com/office/drawing/2014/main" id="{39833BFE-4B04-F575-A0CD-E9A7CA9C1DAB}"/>
              </a:ext>
            </a:extLst>
          </p:cNvPr>
          <p:cNvCxnSpPr/>
          <p:nvPr/>
        </p:nvCxnSpPr>
        <p:spPr>
          <a:xfrm flipH="1">
            <a:off x="3108037" y="2079520"/>
            <a:ext cx="386609" cy="0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2B438B4-F630-549A-551B-89DD39C43C42}"/>
              </a:ext>
            </a:extLst>
          </p:cNvPr>
          <p:cNvCxnSpPr/>
          <p:nvPr/>
        </p:nvCxnSpPr>
        <p:spPr>
          <a:xfrm flipV="1">
            <a:off x="3112661" y="2220110"/>
            <a:ext cx="381985" cy="1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93D7E2D0-E50D-0E5F-ACDF-8B3D0C399565}"/>
              </a:ext>
            </a:extLst>
          </p:cNvPr>
          <p:cNvSpPr txBox="1"/>
          <p:nvPr/>
        </p:nvSpPr>
        <p:spPr>
          <a:xfrm>
            <a:off x="3027473" y="2667828"/>
            <a:ext cx="2220188" cy="55399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rgbClr val="92D050"/>
                </a:solidFill>
              </a:rPr>
              <a:t>Enkel bilveg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 </a:t>
            </a:r>
            <a:r>
              <a:rPr lang="nb-NO" sz="1000" dirty="0">
                <a:solidFill>
                  <a:srgbClr val="FFC000"/>
                </a:solidFill>
              </a:rPr>
              <a:t>Enkel bilveg – eksisterende         konnekteringslenke JA fra NVDB</a:t>
            </a:r>
          </a:p>
        </p:txBody>
      </p:sp>
      <p:cxnSp>
        <p:nvCxnSpPr>
          <p:cNvPr id="11" name="Rett linje 10">
            <a:extLst>
              <a:ext uri="{FF2B5EF4-FFF2-40B4-BE49-F238E27FC236}">
                <a16:creationId xmlns:a16="http://schemas.microsoft.com/office/drawing/2014/main" id="{E7FC5CC1-6B81-6691-F6E7-A476E9D52D7C}"/>
              </a:ext>
            </a:extLst>
          </p:cNvPr>
          <p:cNvCxnSpPr/>
          <p:nvPr/>
        </p:nvCxnSpPr>
        <p:spPr>
          <a:xfrm flipH="1">
            <a:off x="3102524" y="2953367"/>
            <a:ext cx="377995" cy="3231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D9D00314-2E08-B96F-867D-C9AEF25185DE}"/>
              </a:ext>
            </a:extLst>
          </p:cNvPr>
          <p:cNvCxnSpPr/>
          <p:nvPr/>
        </p:nvCxnSpPr>
        <p:spPr>
          <a:xfrm flipH="1">
            <a:off x="3108037" y="2795957"/>
            <a:ext cx="377995" cy="3231"/>
          </a:xfrm>
          <a:prstGeom prst="line">
            <a:avLst/>
          </a:prstGeom>
          <a:ln w="9525">
            <a:solidFill>
              <a:srgbClr val="92D05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Rett linje 32">
            <a:extLst>
              <a:ext uri="{FF2B5EF4-FFF2-40B4-BE49-F238E27FC236}">
                <a16:creationId xmlns:a16="http://schemas.microsoft.com/office/drawing/2014/main" id="{CB870E46-F040-72C1-4170-E7FE6C8153FF}"/>
              </a:ext>
            </a:extLst>
          </p:cNvPr>
          <p:cNvCxnSpPr/>
          <p:nvPr/>
        </p:nvCxnSpPr>
        <p:spPr>
          <a:xfrm>
            <a:off x="6190896" y="1330569"/>
            <a:ext cx="0" cy="73855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Rett linje 35">
            <a:extLst>
              <a:ext uri="{FF2B5EF4-FFF2-40B4-BE49-F238E27FC236}">
                <a16:creationId xmlns:a16="http://schemas.microsoft.com/office/drawing/2014/main" id="{EABDDA9A-82DC-C439-FE37-E4DC222AF7F4}"/>
              </a:ext>
            </a:extLst>
          </p:cNvPr>
          <p:cNvCxnSpPr/>
          <p:nvPr/>
        </p:nvCxnSpPr>
        <p:spPr>
          <a:xfrm flipH="1">
            <a:off x="6172770" y="2368080"/>
            <a:ext cx="18127" cy="131629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Rett linje 36">
            <a:extLst>
              <a:ext uri="{FF2B5EF4-FFF2-40B4-BE49-F238E27FC236}">
                <a16:creationId xmlns:a16="http://schemas.microsoft.com/office/drawing/2014/main" id="{6BA3276E-F026-5D0E-1EDE-41A89960179C}"/>
              </a:ext>
            </a:extLst>
          </p:cNvPr>
          <p:cNvCxnSpPr/>
          <p:nvPr/>
        </p:nvCxnSpPr>
        <p:spPr>
          <a:xfrm>
            <a:off x="6170272" y="3682862"/>
            <a:ext cx="100337" cy="23537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Rett linje 37">
            <a:extLst>
              <a:ext uri="{FF2B5EF4-FFF2-40B4-BE49-F238E27FC236}">
                <a16:creationId xmlns:a16="http://schemas.microsoft.com/office/drawing/2014/main" id="{3FC052AF-5A22-64A5-4DE0-6D671BF97A32}"/>
              </a:ext>
            </a:extLst>
          </p:cNvPr>
          <p:cNvCxnSpPr/>
          <p:nvPr/>
        </p:nvCxnSpPr>
        <p:spPr>
          <a:xfrm>
            <a:off x="6263668" y="3915209"/>
            <a:ext cx="152976" cy="1386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Rett linje 38">
            <a:extLst>
              <a:ext uri="{FF2B5EF4-FFF2-40B4-BE49-F238E27FC236}">
                <a16:creationId xmlns:a16="http://schemas.microsoft.com/office/drawing/2014/main" id="{0343C9B3-D908-A8BB-A798-AC8C1CE35CF7}"/>
              </a:ext>
            </a:extLst>
          </p:cNvPr>
          <p:cNvCxnSpPr/>
          <p:nvPr/>
        </p:nvCxnSpPr>
        <p:spPr>
          <a:xfrm flipH="1">
            <a:off x="6406342" y="4053839"/>
            <a:ext cx="10105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Rett linje 39">
            <a:extLst>
              <a:ext uri="{FF2B5EF4-FFF2-40B4-BE49-F238E27FC236}">
                <a16:creationId xmlns:a16="http://schemas.microsoft.com/office/drawing/2014/main" id="{41DE63D4-F612-AAD3-F9DD-F0D7B7133A8D}"/>
              </a:ext>
            </a:extLst>
          </p:cNvPr>
          <p:cNvCxnSpPr/>
          <p:nvPr/>
        </p:nvCxnSpPr>
        <p:spPr>
          <a:xfrm flipH="1">
            <a:off x="7940842" y="4053839"/>
            <a:ext cx="10105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Rett linje 41">
            <a:extLst>
              <a:ext uri="{FF2B5EF4-FFF2-40B4-BE49-F238E27FC236}">
                <a16:creationId xmlns:a16="http://schemas.microsoft.com/office/drawing/2014/main" id="{8A4775CE-1207-6B8F-35EC-1758A4357D61}"/>
              </a:ext>
            </a:extLst>
          </p:cNvPr>
          <p:cNvCxnSpPr>
            <a:cxnSpLocks/>
          </p:cNvCxnSpPr>
          <p:nvPr/>
        </p:nvCxnSpPr>
        <p:spPr>
          <a:xfrm flipH="1">
            <a:off x="6424885" y="4576802"/>
            <a:ext cx="2526536" cy="210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Rett linje 42">
            <a:extLst>
              <a:ext uri="{FF2B5EF4-FFF2-40B4-BE49-F238E27FC236}">
                <a16:creationId xmlns:a16="http://schemas.microsoft.com/office/drawing/2014/main" id="{D8631D05-5936-2749-6629-F18A509A0ED6}"/>
              </a:ext>
            </a:extLst>
          </p:cNvPr>
          <p:cNvCxnSpPr/>
          <p:nvPr/>
        </p:nvCxnSpPr>
        <p:spPr>
          <a:xfrm flipH="1">
            <a:off x="6214175" y="4578908"/>
            <a:ext cx="218230" cy="2259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Rett linje 43">
            <a:extLst>
              <a:ext uri="{FF2B5EF4-FFF2-40B4-BE49-F238E27FC236}">
                <a16:creationId xmlns:a16="http://schemas.microsoft.com/office/drawing/2014/main" id="{1A85B3B4-5BCF-4606-1AF9-67D1D1E47336}"/>
              </a:ext>
            </a:extLst>
          </p:cNvPr>
          <p:cNvCxnSpPr>
            <a:cxnSpLocks/>
          </p:cNvCxnSpPr>
          <p:nvPr/>
        </p:nvCxnSpPr>
        <p:spPr>
          <a:xfrm>
            <a:off x="6214175" y="4804893"/>
            <a:ext cx="0" cy="15140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Rett linje 49">
            <a:extLst>
              <a:ext uri="{FF2B5EF4-FFF2-40B4-BE49-F238E27FC236}">
                <a16:creationId xmlns:a16="http://schemas.microsoft.com/office/drawing/2014/main" id="{F09E22A0-0261-6F11-B997-57A7111BA746}"/>
              </a:ext>
            </a:extLst>
          </p:cNvPr>
          <p:cNvCxnSpPr>
            <a:cxnSpLocks/>
          </p:cNvCxnSpPr>
          <p:nvPr/>
        </p:nvCxnSpPr>
        <p:spPr>
          <a:xfrm>
            <a:off x="5442367" y="1343617"/>
            <a:ext cx="0" cy="497529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Rett linje 66">
            <a:extLst>
              <a:ext uri="{FF2B5EF4-FFF2-40B4-BE49-F238E27FC236}">
                <a16:creationId xmlns:a16="http://schemas.microsoft.com/office/drawing/2014/main" id="{67FD1290-3929-7CCB-977C-F26A809967DF}"/>
              </a:ext>
            </a:extLst>
          </p:cNvPr>
          <p:cNvCxnSpPr/>
          <p:nvPr/>
        </p:nvCxnSpPr>
        <p:spPr>
          <a:xfrm>
            <a:off x="7415431" y="3578143"/>
            <a:ext cx="0" cy="475697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Rett linje 67">
            <a:extLst>
              <a:ext uri="{FF2B5EF4-FFF2-40B4-BE49-F238E27FC236}">
                <a16:creationId xmlns:a16="http://schemas.microsoft.com/office/drawing/2014/main" id="{6DCA339F-9C1E-DAF2-3C3B-DEE52793B79F}"/>
              </a:ext>
            </a:extLst>
          </p:cNvPr>
          <p:cNvCxnSpPr/>
          <p:nvPr/>
        </p:nvCxnSpPr>
        <p:spPr>
          <a:xfrm>
            <a:off x="7726712" y="3606134"/>
            <a:ext cx="223873" cy="442885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Rett linje 68">
            <a:extLst>
              <a:ext uri="{FF2B5EF4-FFF2-40B4-BE49-F238E27FC236}">
                <a16:creationId xmlns:a16="http://schemas.microsoft.com/office/drawing/2014/main" id="{AA241E58-360E-1649-501D-720A176B0732}"/>
              </a:ext>
            </a:extLst>
          </p:cNvPr>
          <p:cNvCxnSpPr/>
          <p:nvPr/>
        </p:nvCxnSpPr>
        <p:spPr>
          <a:xfrm flipV="1">
            <a:off x="7721841" y="3451564"/>
            <a:ext cx="61983" cy="154571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Rett linje 69">
            <a:extLst>
              <a:ext uri="{FF2B5EF4-FFF2-40B4-BE49-F238E27FC236}">
                <a16:creationId xmlns:a16="http://schemas.microsoft.com/office/drawing/2014/main" id="{6A6BACEA-598B-F58F-73F9-32119FF1D521}"/>
              </a:ext>
            </a:extLst>
          </p:cNvPr>
          <p:cNvCxnSpPr>
            <a:cxnSpLocks/>
          </p:cNvCxnSpPr>
          <p:nvPr/>
        </p:nvCxnSpPr>
        <p:spPr>
          <a:xfrm flipV="1">
            <a:off x="6190896" y="1812125"/>
            <a:ext cx="730880" cy="256998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Rett linje 70">
            <a:extLst>
              <a:ext uri="{FF2B5EF4-FFF2-40B4-BE49-F238E27FC236}">
                <a16:creationId xmlns:a16="http://schemas.microsoft.com/office/drawing/2014/main" id="{113ABEBC-7EFF-C7EB-B309-4B35D021DC8D}"/>
              </a:ext>
            </a:extLst>
          </p:cNvPr>
          <p:cNvCxnSpPr>
            <a:cxnSpLocks/>
          </p:cNvCxnSpPr>
          <p:nvPr/>
        </p:nvCxnSpPr>
        <p:spPr>
          <a:xfrm flipV="1">
            <a:off x="6190895" y="2107162"/>
            <a:ext cx="774094" cy="28004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Rett linje 79">
            <a:extLst>
              <a:ext uri="{FF2B5EF4-FFF2-40B4-BE49-F238E27FC236}">
                <a16:creationId xmlns:a16="http://schemas.microsoft.com/office/drawing/2014/main" id="{A3F064F2-4675-D3CC-049E-1E2A2D9AAEB2}"/>
              </a:ext>
            </a:extLst>
          </p:cNvPr>
          <p:cNvCxnSpPr/>
          <p:nvPr/>
        </p:nvCxnSpPr>
        <p:spPr>
          <a:xfrm>
            <a:off x="7415432" y="4055818"/>
            <a:ext cx="535153" cy="7221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Rett linje 86">
            <a:extLst>
              <a:ext uri="{FF2B5EF4-FFF2-40B4-BE49-F238E27FC236}">
                <a16:creationId xmlns:a16="http://schemas.microsoft.com/office/drawing/2014/main" id="{7A0C2FCB-2E9A-2B63-DE39-616D0AA804F4}"/>
              </a:ext>
            </a:extLst>
          </p:cNvPr>
          <p:cNvCxnSpPr>
            <a:cxnSpLocks/>
          </p:cNvCxnSpPr>
          <p:nvPr/>
        </p:nvCxnSpPr>
        <p:spPr>
          <a:xfrm>
            <a:off x="6190896" y="2078815"/>
            <a:ext cx="0" cy="305193"/>
          </a:xfrm>
          <a:prstGeom prst="line">
            <a:avLst/>
          </a:prstGeom>
          <a:ln w="19050"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Rett linje 88">
            <a:extLst>
              <a:ext uri="{FF2B5EF4-FFF2-40B4-BE49-F238E27FC236}">
                <a16:creationId xmlns:a16="http://schemas.microsoft.com/office/drawing/2014/main" id="{33D40D7E-90C2-DBDD-6B23-A58E9E01AEA7}"/>
              </a:ext>
            </a:extLst>
          </p:cNvPr>
          <p:cNvCxnSpPr/>
          <p:nvPr/>
        </p:nvCxnSpPr>
        <p:spPr>
          <a:xfrm>
            <a:off x="6413283" y="4063039"/>
            <a:ext cx="22734" cy="513763"/>
          </a:xfrm>
          <a:prstGeom prst="line">
            <a:avLst/>
          </a:prstGeom>
          <a:ln w="19050">
            <a:solidFill>
              <a:srgbClr val="7030A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Rektangel 91">
            <a:extLst>
              <a:ext uri="{FF2B5EF4-FFF2-40B4-BE49-F238E27FC236}">
                <a16:creationId xmlns:a16="http://schemas.microsoft.com/office/drawing/2014/main" id="{EBEB7B1F-3967-1D43-F3A0-0FA51A8F8910}"/>
              </a:ext>
            </a:extLst>
          </p:cNvPr>
          <p:cNvSpPr/>
          <p:nvPr/>
        </p:nvSpPr>
        <p:spPr>
          <a:xfrm>
            <a:off x="7071605" y="1349357"/>
            <a:ext cx="514350" cy="729458"/>
          </a:xfrm>
          <a:prstGeom prst="rect">
            <a:avLst/>
          </a:prstGeom>
          <a:solidFill>
            <a:schemeClr val="bg1">
              <a:lumMod val="75000"/>
            </a:schemeClr>
          </a:solidFill>
          <a:ln w="15875">
            <a:solidFill>
              <a:schemeClr val="tx1">
                <a:alpha val="52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dirty="0">
              <a:solidFill>
                <a:schemeClr val="tx1"/>
              </a:solidFill>
              <a:latin typeface="Verdana"/>
            </a:endParaRPr>
          </a:p>
        </p:txBody>
      </p:sp>
      <p:sp>
        <p:nvSpPr>
          <p:cNvPr id="93" name="Rektangel 92">
            <a:extLst>
              <a:ext uri="{FF2B5EF4-FFF2-40B4-BE49-F238E27FC236}">
                <a16:creationId xmlns:a16="http://schemas.microsoft.com/office/drawing/2014/main" id="{723AEB25-118F-4C4B-212F-939571E931D1}"/>
              </a:ext>
            </a:extLst>
          </p:cNvPr>
          <p:cNvSpPr/>
          <p:nvPr/>
        </p:nvSpPr>
        <p:spPr>
          <a:xfrm>
            <a:off x="6921776" y="2987788"/>
            <a:ext cx="514350" cy="495951"/>
          </a:xfrm>
          <a:prstGeom prst="rect">
            <a:avLst/>
          </a:prstGeom>
          <a:solidFill>
            <a:schemeClr val="bg1">
              <a:lumMod val="75000"/>
            </a:schemeClr>
          </a:solidFill>
          <a:ln w="15875">
            <a:solidFill>
              <a:schemeClr val="tx1">
                <a:alpha val="52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dirty="0">
              <a:solidFill>
                <a:schemeClr val="tx1"/>
              </a:solidFill>
              <a:latin typeface="Verdana"/>
            </a:endParaRPr>
          </a:p>
        </p:txBody>
      </p:sp>
      <p:cxnSp>
        <p:nvCxnSpPr>
          <p:cNvPr id="95" name="Rett linje 94">
            <a:extLst>
              <a:ext uri="{FF2B5EF4-FFF2-40B4-BE49-F238E27FC236}">
                <a16:creationId xmlns:a16="http://schemas.microsoft.com/office/drawing/2014/main" id="{7053D8C9-AF6E-DDE7-F5D4-9AE4C3A323BD}"/>
              </a:ext>
            </a:extLst>
          </p:cNvPr>
          <p:cNvCxnSpPr>
            <a:endCxn id="92" idx="2"/>
          </p:cNvCxnSpPr>
          <p:nvPr/>
        </p:nvCxnSpPr>
        <p:spPr>
          <a:xfrm flipH="1">
            <a:off x="7328780" y="1340209"/>
            <a:ext cx="1706" cy="73860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Rett linje 96">
            <a:extLst>
              <a:ext uri="{FF2B5EF4-FFF2-40B4-BE49-F238E27FC236}">
                <a16:creationId xmlns:a16="http://schemas.microsoft.com/office/drawing/2014/main" id="{26F803F8-7EBD-65DA-9643-2D918E198FBC}"/>
              </a:ext>
            </a:extLst>
          </p:cNvPr>
          <p:cNvCxnSpPr>
            <a:stCxn id="93" idx="1"/>
            <a:endCxn id="93" idx="3"/>
          </p:cNvCxnSpPr>
          <p:nvPr/>
        </p:nvCxnSpPr>
        <p:spPr>
          <a:xfrm>
            <a:off x="6921776" y="3235763"/>
            <a:ext cx="51435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Rett linje 108">
            <a:extLst>
              <a:ext uri="{FF2B5EF4-FFF2-40B4-BE49-F238E27FC236}">
                <a16:creationId xmlns:a16="http://schemas.microsoft.com/office/drawing/2014/main" id="{21B15448-17D5-CB95-819C-7641BFB2FA8C}"/>
              </a:ext>
            </a:extLst>
          </p:cNvPr>
          <p:cNvCxnSpPr>
            <a:cxnSpLocks/>
          </p:cNvCxnSpPr>
          <p:nvPr/>
        </p:nvCxnSpPr>
        <p:spPr>
          <a:xfrm flipH="1">
            <a:off x="6424885" y="4314758"/>
            <a:ext cx="2554588" cy="15894"/>
          </a:xfrm>
          <a:prstGeom prst="line">
            <a:avLst/>
          </a:prstGeom>
          <a:ln w="9525">
            <a:solidFill>
              <a:srgbClr val="92D05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Rett linje 110">
            <a:extLst>
              <a:ext uri="{FF2B5EF4-FFF2-40B4-BE49-F238E27FC236}">
                <a16:creationId xmlns:a16="http://schemas.microsoft.com/office/drawing/2014/main" id="{52049553-8410-E604-7D4A-932606263EA7}"/>
              </a:ext>
            </a:extLst>
          </p:cNvPr>
          <p:cNvCxnSpPr>
            <a:cxnSpLocks/>
          </p:cNvCxnSpPr>
          <p:nvPr/>
        </p:nvCxnSpPr>
        <p:spPr>
          <a:xfrm>
            <a:off x="5827105" y="1344420"/>
            <a:ext cx="0" cy="2986232"/>
          </a:xfrm>
          <a:prstGeom prst="line">
            <a:avLst/>
          </a:prstGeom>
          <a:ln w="9525">
            <a:solidFill>
              <a:srgbClr val="92D05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Rett linje 116">
            <a:extLst>
              <a:ext uri="{FF2B5EF4-FFF2-40B4-BE49-F238E27FC236}">
                <a16:creationId xmlns:a16="http://schemas.microsoft.com/office/drawing/2014/main" id="{6EE3A74C-8AFA-7ECF-6F1C-8A246F2D70C3}"/>
              </a:ext>
            </a:extLst>
          </p:cNvPr>
          <p:cNvCxnSpPr>
            <a:cxnSpLocks/>
          </p:cNvCxnSpPr>
          <p:nvPr/>
        </p:nvCxnSpPr>
        <p:spPr>
          <a:xfrm flipH="1">
            <a:off x="5822380" y="4330652"/>
            <a:ext cx="4725" cy="1897189"/>
          </a:xfrm>
          <a:prstGeom prst="line">
            <a:avLst/>
          </a:prstGeom>
          <a:ln w="9525">
            <a:solidFill>
              <a:srgbClr val="92D05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Tittel 1">
            <a:extLst>
              <a:ext uri="{FF2B5EF4-FFF2-40B4-BE49-F238E27FC236}">
                <a16:creationId xmlns:a16="http://schemas.microsoft.com/office/drawing/2014/main" id="{C406F36B-1949-8041-501A-751919130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69" y="124690"/>
            <a:ext cx="10515600" cy="859668"/>
          </a:xfrm>
        </p:spPr>
        <p:txBody>
          <a:bodyPr/>
          <a:lstStyle/>
          <a:p>
            <a:r>
              <a:rPr lang="nb-NO" dirty="0"/>
              <a:t>Veglenke – eksisterende konnekteringslenker</a:t>
            </a:r>
          </a:p>
        </p:txBody>
      </p:sp>
      <p:sp>
        <p:nvSpPr>
          <p:cNvPr id="108" name="TekstSylinder 107">
            <a:extLst>
              <a:ext uri="{FF2B5EF4-FFF2-40B4-BE49-F238E27FC236}">
                <a16:creationId xmlns:a16="http://schemas.microsoft.com/office/drawing/2014/main" id="{788A89DF-8F56-419A-19E6-3D704B486CF2}"/>
              </a:ext>
            </a:extLst>
          </p:cNvPr>
          <p:cNvSpPr txBox="1"/>
          <p:nvPr/>
        </p:nvSpPr>
        <p:spPr>
          <a:xfrm>
            <a:off x="2958641" y="1402669"/>
            <a:ext cx="146389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000" b="1" dirty="0"/>
              <a:t>Objekttyper (FKB-Veg)</a:t>
            </a:r>
          </a:p>
        </p:txBody>
      </p:sp>
      <p:sp>
        <p:nvSpPr>
          <p:cNvPr id="110" name="TekstSylinder 109">
            <a:extLst>
              <a:ext uri="{FF2B5EF4-FFF2-40B4-BE49-F238E27FC236}">
                <a16:creationId xmlns:a16="http://schemas.microsoft.com/office/drawing/2014/main" id="{59AF955F-6899-2CD2-22F9-8E805EF54302}"/>
              </a:ext>
            </a:extLst>
          </p:cNvPr>
          <p:cNvSpPr txBox="1"/>
          <p:nvPr/>
        </p:nvSpPr>
        <p:spPr>
          <a:xfrm>
            <a:off x="2958640" y="2435230"/>
            <a:ext cx="228902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000" b="1" dirty="0"/>
              <a:t>Typeveg på objekttype Veglenke (Elveg)</a:t>
            </a:r>
          </a:p>
        </p:txBody>
      </p:sp>
      <p:cxnSp>
        <p:nvCxnSpPr>
          <p:cNvPr id="133" name="Rett linje 132">
            <a:extLst>
              <a:ext uri="{FF2B5EF4-FFF2-40B4-BE49-F238E27FC236}">
                <a16:creationId xmlns:a16="http://schemas.microsoft.com/office/drawing/2014/main" id="{51760675-CAFF-9077-021A-8337B3439540}"/>
              </a:ext>
            </a:extLst>
          </p:cNvPr>
          <p:cNvCxnSpPr>
            <a:cxnSpLocks/>
          </p:cNvCxnSpPr>
          <p:nvPr/>
        </p:nvCxnSpPr>
        <p:spPr>
          <a:xfrm>
            <a:off x="5822380" y="4330652"/>
            <a:ext cx="602505" cy="0"/>
          </a:xfrm>
          <a:prstGeom prst="line">
            <a:avLst/>
          </a:prstGeom>
          <a:ln w="28575">
            <a:solidFill>
              <a:srgbClr val="FFC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3268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624683" y="364880"/>
            <a:ext cx="10515600" cy="1325563"/>
          </a:xfrm>
        </p:spPr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(trapp)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177846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Kodelister…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48941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Bruk av synbarhet for veglenker (synbarhet = 0)</a:t>
            </a:r>
            <a:endParaRPr lang="nb-NO" dirty="0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39816"/>
            <a:ext cx="6164133" cy="428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260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Bruk av synbarhet for veglenker (synbarhet = 1)</a:t>
            </a:r>
            <a:endParaRPr lang="nb-NO" dirty="0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1816"/>
            <a:ext cx="5553075" cy="408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40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90344"/>
          </a:xfrm>
        </p:spPr>
        <p:txBody>
          <a:bodyPr>
            <a:normAutofit fontScale="90000"/>
          </a:bodyPr>
          <a:lstStyle/>
          <a:p>
            <a:r>
              <a:rPr lang="nb-NO" sz="3600" dirty="0"/>
              <a:t>Ny skisse – Feil bruk av synbarhet for veglenker (feilplassert? – andre områder med dårligere synbarhet = 3?</a:t>
            </a:r>
            <a:endParaRPr lang="nb-NO" dirty="0"/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65399"/>
            <a:ext cx="6268325" cy="5020376"/>
          </a:xfrm>
          <a:prstGeom prst="rect">
            <a:avLst/>
          </a:prstGeom>
        </p:spPr>
      </p:pic>
      <p:sp>
        <p:nvSpPr>
          <p:cNvPr id="5" name="Frihåndsform 4"/>
          <p:cNvSpPr/>
          <p:nvPr/>
        </p:nvSpPr>
        <p:spPr>
          <a:xfrm>
            <a:off x="4910148" y="2911087"/>
            <a:ext cx="650544" cy="377588"/>
          </a:xfrm>
          <a:custGeom>
            <a:avLst/>
            <a:gdLst>
              <a:gd name="connsiteX0" fmla="*/ 650544 w 650544"/>
              <a:gd name="connsiteY0" fmla="*/ 377588 h 377588"/>
              <a:gd name="connsiteX1" fmla="*/ 436729 w 650544"/>
              <a:gd name="connsiteY1" fmla="*/ 268406 h 377588"/>
              <a:gd name="connsiteX2" fmla="*/ 232012 w 650544"/>
              <a:gd name="connsiteY2" fmla="*/ 141027 h 377588"/>
              <a:gd name="connsiteX3" fmla="*/ 0 w 650544"/>
              <a:gd name="connsiteY3" fmla="*/ 0 h 37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0544" h="377588">
                <a:moveTo>
                  <a:pt x="650544" y="377588"/>
                </a:moveTo>
                <a:cubicBezTo>
                  <a:pt x="578514" y="342710"/>
                  <a:pt x="506484" y="307833"/>
                  <a:pt x="436729" y="268406"/>
                </a:cubicBezTo>
                <a:cubicBezTo>
                  <a:pt x="366974" y="228979"/>
                  <a:pt x="232012" y="141027"/>
                  <a:pt x="232012" y="141027"/>
                </a:cubicBezTo>
                <a:lnTo>
                  <a:pt x="0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TekstSylinder 10"/>
          <p:cNvSpPr txBox="1"/>
          <p:nvPr/>
        </p:nvSpPr>
        <p:spPr>
          <a:xfrm>
            <a:off x="4540195" y="5584777"/>
            <a:ext cx="2435763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 og øvrig samferdsel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Veglenke,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FF0000"/>
                </a:solidFill>
              </a:rPr>
              <a:t>Veglenke, synbarhet = 2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4662377" y="5698129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4662377" y="5860144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4662378" y="6022099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89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243841"/>
            <a:ext cx="10515600" cy="1156466"/>
          </a:xfrm>
        </p:spPr>
        <p:txBody>
          <a:bodyPr>
            <a:normAutofit/>
          </a:bodyPr>
          <a:lstStyle/>
          <a:p>
            <a:r>
              <a:rPr lang="nb-NO" sz="3600" dirty="0"/>
              <a:t>Ny skisse – Feil bruk av synbarhet for veglenker</a:t>
            </a:r>
            <a:br>
              <a:rPr lang="nb-NO" sz="3600" dirty="0"/>
            </a:br>
            <a:r>
              <a:rPr lang="nb-NO" sz="3600" dirty="0"/>
              <a:t>(for kort strekning med skygge, veldefinerte kantlinjer)</a:t>
            </a:r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439" y="1400307"/>
            <a:ext cx="6315956" cy="4496427"/>
          </a:xfrm>
          <a:prstGeom prst="rect">
            <a:avLst/>
          </a:prstGeom>
        </p:spPr>
      </p:pic>
      <p:sp>
        <p:nvSpPr>
          <p:cNvPr id="11" name="TekstSylinder 10"/>
          <p:cNvSpPr txBox="1"/>
          <p:nvPr/>
        </p:nvSpPr>
        <p:spPr>
          <a:xfrm>
            <a:off x="1152940" y="5106066"/>
            <a:ext cx="2435763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Veglenke,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FF0000"/>
                </a:solidFill>
              </a:rPr>
              <a:t>Veglenke, synbarhet = 2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1259219" y="5221050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1259219" y="5383065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1259220" y="5545020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ihåndsform 5"/>
          <p:cNvSpPr/>
          <p:nvPr/>
        </p:nvSpPr>
        <p:spPr>
          <a:xfrm>
            <a:off x="3444427" y="3135887"/>
            <a:ext cx="1441723" cy="886351"/>
          </a:xfrm>
          <a:custGeom>
            <a:avLst/>
            <a:gdLst>
              <a:gd name="connsiteX0" fmla="*/ 0 w 1441723"/>
              <a:gd name="connsiteY0" fmla="*/ 0 h 886351"/>
              <a:gd name="connsiteX1" fmla="*/ 280491 w 1441723"/>
              <a:gd name="connsiteY1" fmla="*/ 168295 h 886351"/>
              <a:gd name="connsiteX2" fmla="*/ 499274 w 1441723"/>
              <a:gd name="connsiteY2" fmla="*/ 302930 h 886351"/>
              <a:gd name="connsiteX3" fmla="*/ 690007 w 1441723"/>
              <a:gd name="connsiteY3" fmla="*/ 426346 h 886351"/>
              <a:gd name="connsiteX4" fmla="*/ 942449 w 1441723"/>
              <a:gd name="connsiteY4" fmla="*/ 572201 h 886351"/>
              <a:gd name="connsiteX5" fmla="*/ 1200501 w 1441723"/>
              <a:gd name="connsiteY5" fmla="*/ 734886 h 886351"/>
              <a:gd name="connsiteX6" fmla="*/ 1441723 w 1441723"/>
              <a:gd name="connsiteY6" fmla="*/ 886351 h 88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1723" h="886351">
                <a:moveTo>
                  <a:pt x="0" y="0"/>
                </a:moveTo>
                <a:lnTo>
                  <a:pt x="280491" y="168295"/>
                </a:lnTo>
                <a:lnTo>
                  <a:pt x="499274" y="302930"/>
                </a:lnTo>
                <a:cubicBezTo>
                  <a:pt x="567527" y="345939"/>
                  <a:pt x="616145" y="381468"/>
                  <a:pt x="690007" y="426346"/>
                </a:cubicBezTo>
                <a:cubicBezTo>
                  <a:pt x="763869" y="471224"/>
                  <a:pt x="857367" y="520778"/>
                  <a:pt x="942449" y="572201"/>
                </a:cubicBezTo>
                <a:cubicBezTo>
                  <a:pt x="1027531" y="623624"/>
                  <a:pt x="1200501" y="734886"/>
                  <a:pt x="1200501" y="734886"/>
                </a:cubicBezTo>
                <a:lnTo>
                  <a:pt x="1441723" y="886351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12293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8200" y="243841"/>
            <a:ext cx="10515600" cy="1156466"/>
          </a:xfrm>
        </p:spPr>
        <p:txBody>
          <a:bodyPr>
            <a:normAutofit/>
          </a:bodyPr>
          <a:lstStyle/>
          <a:p>
            <a:r>
              <a:rPr lang="nb-NO" sz="3600" dirty="0"/>
              <a:t>Ny skisse – Feil bruk av synbarhet for veglenker</a:t>
            </a:r>
            <a:br>
              <a:rPr lang="nb-NO" sz="3600" dirty="0"/>
            </a:br>
            <a:r>
              <a:rPr lang="nb-NO" sz="3600" dirty="0"/>
              <a:t>(for kort strekning med skygge, veldefinerte kantlinjer)</a:t>
            </a:r>
          </a:p>
        </p:txBody>
      </p:sp>
      <p:pic>
        <p:nvPicPr>
          <p:cNvPr id="4" name="Bild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696" y="1745641"/>
            <a:ext cx="5543456" cy="3914423"/>
          </a:xfrm>
          <a:prstGeom prst="rect">
            <a:avLst/>
          </a:prstGeom>
        </p:spPr>
      </p:pic>
      <p:sp>
        <p:nvSpPr>
          <p:cNvPr id="11" name="TekstSylinder 10"/>
          <p:cNvSpPr txBox="1"/>
          <p:nvPr/>
        </p:nvSpPr>
        <p:spPr>
          <a:xfrm>
            <a:off x="4715183" y="1883895"/>
            <a:ext cx="2495514" cy="55399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0070C0"/>
                </a:solidFill>
              </a:rPr>
              <a:t>Vegdekkekant og annen samferdsel</a:t>
            </a:r>
          </a:p>
          <a:p>
            <a:r>
              <a:rPr lang="nb-NO" sz="1000" dirty="0">
                <a:solidFill>
                  <a:srgbClr val="30F030"/>
                </a:solidFill>
              </a:rPr>
              <a:t>               Veglenke, synbarhet = 0</a:t>
            </a:r>
          </a:p>
          <a:p>
            <a:r>
              <a:rPr lang="nb-NO" sz="1000" dirty="0">
                <a:solidFill>
                  <a:srgbClr val="168035"/>
                </a:solidFill>
              </a:rPr>
              <a:t>               </a:t>
            </a:r>
            <a:r>
              <a:rPr lang="nb-NO" sz="1000" dirty="0">
                <a:solidFill>
                  <a:srgbClr val="FF0000"/>
                </a:solidFill>
              </a:rPr>
              <a:t>Veglenke, synbarhet = 2</a:t>
            </a:r>
          </a:p>
        </p:txBody>
      </p:sp>
      <p:cxnSp>
        <p:nvCxnSpPr>
          <p:cNvPr id="12" name="Rett linje 11"/>
          <p:cNvCxnSpPr/>
          <p:nvPr/>
        </p:nvCxnSpPr>
        <p:spPr>
          <a:xfrm>
            <a:off x="4821462" y="1998879"/>
            <a:ext cx="32600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tt linje 12"/>
          <p:cNvCxnSpPr/>
          <p:nvPr/>
        </p:nvCxnSpPr>
        <p:spPr>
          <a:xfrm>
            <a:off x="4821462" y="2160894"/>
            <a:ext cx="326003" cy="0"/>
          </a:xfrm>
          <a:prstGeom prst="line">
            <a:avLst/>
          </a:prstGeom>
          <a:ln w="12700">
            <a:solidFill>
              <a:srgbClr val="30F0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tt linje 13"/>
          <p:cNvCxnSpPr/>
          <p:nvPr/>
        </p:nvCxnSpPr>
        <p:spPr>
          <a:xfrm>
            <a:off x="4821463" y="2322849"/>
            <a:ext cx="326003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rihåndsform 4"/>
          <p:cNvSpPr/>
          <p:nvPr/>
        </p:nvSpPr>
        <p:spPr>
          <a:xfrm>
            <a:off x="6633882" y="3376706"/>
            <a:ext cx="1308847" cy="753035"/>
          </a:xfrm>
          <a:custGeom>
            <a:avLst/>
            <a:gdLst>
              <a:gd name="connsiteX0" fmla="*/ 0 w 1308847"/>
              <a:gd name="connsiteY0" fmla="*/ 753035 h 753035"/>
              <a:gd name="connsiteX1" fmla="*/ 388471 w 1308847"/>
              <a:gd name="connsiteY1" fmla="*/ 561788 h 753035"/>
              <a:gd name="connsiteX2" fmla="*/ 717177 w 1308847"/>
              <a:gd name="connsiteY2" fmla="*/ 376518 h 753035"/>
              <a:gd name="connsiteX3" fmla="*/ 1027953 w 1308847"/>
              <a:gd name="connsiteY3" fmla="*/ 179294 h 753035"/>
              <a:gd name="connsiteX4" fmla="*/ 1308847 w 1308847"/>
              <a:gd name="connsiteY4" fmla="*/ 0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8847" h="753035">
                <a:moveTo>
                  <a:pt x="0" y="753035"/>
                </a:moveTo>
                <a:cubicBezTo>
                  <a:pt x="134471" y="688788"/>
                  <a:pt x="268942" y="624541"/>
                  <a:pt x="388471" y="561788"/>
                </a:cubicBezTo>
                <a:cubicBezTo>
                  <a:pt x="508000" y="499035"/>
                  <a:pt x="610597" y="440267"/>
                  <a:pt x="717177" y="376518"/>
                </a:cubicBezTo>
                <a:cubicBezTo>
                  <a:pt x="823757" y="312769"/>
                  <a:pt x="1027953" y="179294"/>
                  <a:pt x="1027953" y="179294"/>
                </a:cubicBezTo>
                <a:lnTo>
                  <a:pt x="1308847" y="0"/>
                </a:ln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9125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Veglenke - </a:t>
            </a:r>
            <a:r>
              <a:rPr lang="nb-NO" dirty="0" err="1"/>
              <a:t>TypeVeg</a:t>
            </a:r>
            <a:r>
              <a:rPr lang="nb-NO" dirty="0"/>
              <a:t> (alle fra eks. Vegnett)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2111433" y="259357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b-NO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600" y="1690688"/>
            <a:ext cx="6620799" cy="449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639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3977</TotalTime>
  <Words>843</Words>
  <Application>Microsoft Office PowerPoint</Application>
  <PresentationFormat>Widescreen</PresentationFormat>
  <Paragraphs>81</Paragraphs>
  <Slides>39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Verdana</vt:lpstr>
      <vt:lpstr>Office-tema</vt:lpstr>
      <vt:lpstr>Skisser/bilder brukt i FKB-Vegnett produktspesifikasjon og registreringsinstruks  NÅ ELVEG 2.0!</vt:lpstr>
      <vt:lpstr>Ny skisse – Bruk av synbarhet for veglenker (synbarhet = 3)</vt:lpstr>
      <vt:lpstr>Ny skisse – Bruk av synbarhet for veglenker (synbarhet = 2)</vt:lpstr>
      <vt:lpstr>Ny skisse – Bruk av synbarhet for veglenker (synbarhet = 0)</vt:lpstr>
      <vt:lpstr>Ny skisse – Bruk av synbarhet for veglenker (synbarhet = 1)</vt:lpstr>
      <vt:lpstr>Ny skisse – Feil bruk av synbarhet for veglenker (feilplassert? – andre områder med dårligere synbarhet = 3?</vt:lpstr>
      <vt:lpstr>Ny skisse – Feil bruk av synbarhet for veglenker (for kort strekning med skygge, veldefinerte kantlinjer)</vt:lpstr>
      <vt:lpstr>Ny skisse – Feil bruk av synbarhet for veglenker (for kort strekning med skygge, veldefinerte kantlinjer)</vt:lpstr>
      <vt:lpstr>Veglenke - TypeVeg (alle fra eks. Vegnett)</vt:lpstr>
      <vt:lpstr>Veglenke - TypeVeg (alle fra eks. Vegnett)</vt:lpstr>
      <vt:lpstr>Veglenke - TypeVeg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Registrering (alle fra eks. Vegnett)</vt:lpstr>
      <vt:lpstr>Veglenke - TypeVeg (kanalisertVeg) til vedlegg</vt:lpstr>
      <vt:lpstr>Veglenke - TypeVeg (enkelBilveg)</vt:lpstr>
      <vt:lpstr>Veglenke - TypeVeg (rampe)</vt:lpstr>
      <vt:lpstr>Veglenke - TypeVeg (rundkjøring)</vt:lpstr>
      <vt:lpstr>Veglenke - TypeVeg (bilferje)</vt:lpstr>
      <vt:lpstr>Veglenke - TypeVeg (passasjerferje)</vt:lpstr>
      <vt:lpstr>Veglenke - TypeVeg (gangOgSykkelveg)</vt:lpstr>
      <vt:lpstr>Veglenke - TypeVeg (sykkelveg)</vt:lpstr>
      <vt:lpstr>Veglenke - TypeVeg (gangveg) til vedlegg</vt:lpstr>
      <vt:lpstr>Veglenke - TypeVeg (gatetun)</vt:lpstr>
      <vt:lpstr>Veglenke - TypeVeg (gågate)</vt:lpstr>
      <vt:lpstr>Veglenke - TypeVeg (gangfelt) til vedlegg</vt:lpstr>
      <vt:lpstr>Veglenke - TypeVeg (fortau)</vt:lpstr>
      <vt:lpstr>Veglenke - TypeVeg (IKKE fortau)</vt:lpstr>
      <vt:lpstr>Veglenke – eksisterende konnekteringslenker</vt:lpstr>
      <vt:lpstr>Veglenke – eksisterende konnekteringslenker (kopi)</vt:lpstr>
      <vt:lpstr>Veglenke – eksisterende konnekteringslenker</vt:lpstr>
      <vt:lpstr>Veglenke – eksisterende konnekteringslenker</vt:lpstr>
      <vt:lpstr>Veglenke - TypeVeg (trapp)</vt:lpstr>
      <vt:lpstr>Kodelister…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Mika Sundin</cp:lastModifiedBy>
  <cp:revision>98</cp:revision>
  <dcterms:created xsi:type="dcterms:W3CDTF">2021-08-06T12:22:07Z</dcterms:created>
  <dcterms:modified xsi:type="dcterms:W3CDTF">2023-12-15T10:13:03Z</dcterms:modified>
</cp:coreProperties>
</file>

<file path=docProps/thumbnail.jpeg>
</file>